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80" r:id="rId3"/>
  </p:sldMasterIdLst>
  <p:notesMasterIdLst>
    <p:notesMasterId r:id="rId17"/>
  </p:notesMasterIdLst>
  <p:sldIdLst>
    <p:sldId id="280" r:id="rId4"/>
    <p:sldId id="345" r:id="rId5"/>
    <p:sldId id="347" r:id="rId6"/>
    <p:sldId id="331" r:id="rId7"/>
    <p:sldId id="346" r:id="rId8"/>
    <p:sldId id="334" r:id="rId9"/>
    <p:sldId id="335" r:id="rId10"/>
    <p:sldId id="342" r:id="rId11"/>
    <p:sldId id="314" r:id="rId12"/>
    <p:sldId id="336" r:id="rId13"/>
    <p:sldId id="343" r:id="rId14"/>
    <p:sldId id="337" r:id="rId15"/>
    <p:sldId id="322"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3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662" autoAdjust="0"/>
  </p:normalViewPr>
  <p:slideViewPr>
    <p:cSldViewPr>
      <p:cViewPr varScale="1">
        <p:scale>
          <a:sx n="93" d="100"/>
          <a:sy n="93" d="100"/>
        </p:scale>
        <p:origin x="21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0459FA-F86F-410B-8D10-7360FE22DF08}"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en-US"/>
        </a:p>
      </dgm:t>
    </dgm:pt>
    <dgm:pt modelId="{7E07687A-DB1F-479E-80A4-7082135FC1D0}">
      <dgm:prSet phldrT="[Text]" custT="1"/>
      <dgm:spPr/>
      <dgm:t>
        <a:bodyPr/>
        <a:lstStyle/>
        <a:p>
          <a:r>
            <a:rPr lang="en-US" sz="2400" b="1" dirty="0"/>
            <a:t>Support the Army &amp; Air Force</a:t>
          </a:r>
        </a:p>
        <a:p>
          <a:r>
            <a:rPr lang="en-US" sz="2000" dirty="0">
              <a:sym typeface="Wingdings 2"/>
            </a:rPr>
            <a:t> </a:t>
          </a:r>
          <a:r>
            <a:rPr lang="en-US" sz="2000" dirty="0"/>
            <a:t>DFAS Pay Office should be determined by Pay </a:t>
          </a:r>
          <a:r>
            <a:rPr lang="en-US" sz="2000" dirty="0" err="1"/>
            <a:t>DoDAAC</a:t>
          </a:r>
          <a:endParaRPr lang="en-US" sz="2000" dirty="0"/>
        </a:p>
      </dgm:t>
    </dgm:pt>
    <dgm:pt modelId="{E4598467-9A7D-4A3A-86A0-1B3C7841E132}" type="parTrans" cxnId="{C4FE5EDC-D8E0-42F3-B95C-54CA79E15540}">
      <dgm:prSet/>
      <dgm:spPr/>
      <dgm:t>
        <a:bodyPr/>
        <a:lstStyle/>
        <a:p>
          <a:endParaRPr lang="en-US"/>
        </a:p>
      </dgm:t>
    </dgm:pt>
    <dgm:pt modelId="{C5C0A791-62D5-451C-9B65-9B918CCEDCCF}" type="sibTrans" cxnId="{C4FE5EDC-D8E0-42F3-B95C-54CA79E15540}">
      <dgm:prSet/>
      <dgm:spPr/>
      <dgm:t>
        <a:bodyPr/>
        <a:lstStyle/>
        <a:p>
          <a:endParaRPr lang="en-US"/>
        </a:p>
      </dgm:t>
    </dgm:pt>
    <dgm:pt modelId="{44938FB4-5E7D-4B7C-925B-7012651C842B}">
      <dgm:prSet phldrT="[Text]" custT="1"/>
      <dgm:spPr/>
      <dgm:t>
        <a:bodyPr/>
        <a:lstStyle/>
        <a:p>
          <a:r>
            <a:rPr lang="en-US" sz="2400" b="1" dirty="0"/>
            <a:t>Miscellaneous Payments</a:t>
          </a:r>
        </a:p>
        <a:p>
          <a:r>
            <a:rPr lang="en-US" sz="2000" dirty="0">
              <a:sym typeface="Wingdings 2"/>
            </a:rPr>
            <a:t> </a:t>
          </a:r>
          <a:r>
            <a:rPr lang="en-US" sz="2000" dirty="0"/>
            <a:t>Should follow the DOD and/or AF </a:t>
          </a:r>
          <a:r>
            <a:rPr lang="en-US" sz="2000" dirty="0" err="1"/>
            <a:t>Misc</a:t>
          </a:r>
          <a:r>
            <a:rPr lang="en-US" sz="2000" dirty="0"/>
            <a:t> Pay Guide</a:t>
          </a:r>
        </a:p>
      </dgm:t>
    </dgm:pt>
    <dgm:pt modelId="{63FB2EEA-8677-455B-BA0D-9D4F5909C7B0}" type="parTrans" cxnId="{72BF94B1-6174-4D16-9885-95EF3A4C59E9}">
      <dgm:prSet/>
      <dgm:spPr/>
      <dgm:t>
        <a:bodyPr/>
        <a:lstStyle/>
        <a:p>
          <a:endParaRPr lang="en-US"/>
        </a:p>
      </dgm:t>
    </dgm:pt>
    <dgm:pt modelId="{9B35671F-2ACB-459B-A427-724F0D1CA2B8}" type="sibTrans" cxnId="{72BF94B1-6174-4D16-9885-95EF3A4C59E9}">
      <dgm:prSet/>
      <dgm:spPr/>
      <dgm:t>
        <a:bodyPr/>
        <a:lstStyle/>
        <a:p>
          <a:endParaRPr lang="en-US"/>
        </a:p>
      </dgm:t>
    </dgm:pt>
    <dgm:pt modelId="{9EF3B0ED-C82D-4386-8D56-6CB6D6491BB8}">
      <dgm:prSet phldrT="[Text]" custT="1"/>
      <dgm:spPr/>
      <dgm:t>
        <a:bodyPr/>
        <a:lstStyle/>
        <a:p>
          <a:r>
            <a:rPr lang="en-US" sz="2400" b="1" dirty="0"/>
            <a:t>Entitlement Systems</a:t>
          </a:r>
        </a:p>
        <a:p>
          <a:r>
            <a:rPr lang="en-US" sz="2000" dirty="0">
              <a:sym typeface="Wingdings 2"/>
            </a:rPr>
            <a:t> </a:t>
          </a:r>
          <a:r>
            <a:rPr lang="en-US" sz="2000" dirty="0"/>
            <a:t>IAPS/DEAMS for Air Force       </a:t>
          </a:r>
          <a:r>
            <a:rPr lang="en-US" sz="2000" dirty="0">
              <a:sym typeface="Wingdings"/>
            </a:rPr>
            <a:t> </a:t>
          </a:r>
          <a:r>
            <a:rPr lang="en-US" sz="2000" dirty="0">
              <a:sym typeface="Wingdings 2"/>
            </a:rPr>
            <a:t>  </a:t>
          </a:r>
          <a:r>
            <a:rPr lang="en-US" sz="2000" dirty="0"/>
            <a:t>CAPS-W for Army	                    </a:t>
          </a:r>
        </a:p>
      </dgm:t>
    </dgm:pt>
    <dgm:pt modelId="{616CB573-DE23-4249-88D7-8B71CF3AA5A7}" type="parTrans" cxnId="{3F89D1C0-FFA2-4305-8472-89B3FA8447BC}">
      <dgm:prSet/>
      <dgm:spPr/>
      <dgm:t>
        <a:bodyPr/>
        <a:lstStyle/>
        <a:p>
          <a:endParaRPr lang="en-US"/>
        </a:p>
      </dgm:t>
    </dgm:pt>
    <dgm:pt modelId="{F239F78F-B10C-4125-B38B-187464F5F9ED}" type="sibTrans" cxnId="{3F89D1C0-FFA2-4305-8472-89B3FA8447BC}">
      <dgm:prSet/>
      <dgm:spPr/>
      <dgm:t>
        <a:bodyPr/>
        <a:lstStyle/>
        <a:p>
          <a:endParaRPr lang="en-US"/>
        </a:p>
      </dgm:t>
    </dgm:pt>
    <dgm:pt modelId="{5A70D5A3-6520-49F2-AB65-E092162F594F}">
      <dgm:prSet custT="1"/>
      <dgm:spPr/>
      <dgm:t>
        <a:bodyPr/>
        <a:lstStyle/>
        <a:p>
          <a:r>
            <a:rPr lang="en-US" sz="2400" b="1" dirty="0"/>
            <a:t>Obligations</a:t>
          </a:r>
        </a:p>
        <a:p>
          <a:r>
            <a:rPr lang="en-US" sz="2000" dirty="0">
              <a:sym typeface="Wingdings 2"/>
            </a:rPr>
            <a:t>  </a:t>
          </a:r>
          <a:r>
            <a:rPr lang="en-US" sz="2000" dirty="0"/>
            <a:t>IAPS/DEAMS for Air Force </a:t>
          </a:r>
        </a:p>
        <a:p>
          <a:r>
            <a:rPr lang="en-US" sz="2000" b="0" dirty="0">
              <a:sym typeface="Wingdings"/>
            </a:rPr>
            <a:t>   CAPS-W  Army</a:t>
          </a:r>
          <a:endParaRPr lang="en-US" sz="2000" b="1" dirty="0"/>
        </a:p>
      </dgm:t>
    </dgm:pt>
    <dgm:pt modelId="{A92006A7-A141-4FA1-99D8-2DB212D8159A}" type="parTrans" cxnId="{14A45DD9-6479-402F-90B4-B84B2ABD94BC}">
      <dgm:prSet/>
      <dgm:spPr/>
      <dgm:t>
        <a:bodyPr/>
        <a:lstStyle/>
        <a:p>
          <a:endParaRPr lang="en-US"/>
        </a:p>
      </dgm:t>
    </dgm:pt>
    <dgm:pt modelId="{A1478253-A475-465B-99AD-69EFF4F110C0}" type="sibTrans" cxnId="{14A45DD9-6479-402F-90B4-B84B2ABD94BC}">
      <dgm:prSet/>
      <dgm:spPr/>
      <dgm:t>
        <a:bodyPr/>
        <a:lstStyle/>
        <a:p>
          <a:endParaRPr lang="en-US"/>
        </a:p>
      </dgm:t>
    </dgm:pt>
    <dgm:pt modelId="{0449DE34-9C57-4734-8CEA-14ED41021252}" type="pres">
      <dgm:prSet presAssocID="{E20459FA-F86F-410B-8D10-7360FE22DF08}" presName="Name0" presStyleCnt="0">
        <dgm:presLayoutVars>
          <dgm:dir/>
        </dgm:presLayoutVars>
      </dgm:prSet>
      <dgm:spPr/>
    </dgm:pt>
    <dgm:pt modelId="{C059F747-558C-448B-A8AD-083289E5A96B}" type="pres">
      <dgm:prSet presAssocID="{7E07687A-DB1F-479E-80A4-7082135FC1D0}" presName="noChildren" presStyleCnt="0"/>
      <dgm:spPr/>
    </dgm:pt>
    <dgm:pt modelId="{383A3D3C-204B-4AC1-AEA1-F5DDBBF62BB3}" type="pres">
      <dgm:prSet presAssocID="{7E07687A-DB1F-479E-80A4-7082135FC1D0}" presName="gap" presStyleCnt="0"/>
      <dgm:spPr/>
    </dgm:pt>
    <dgm:pt modelId="{B237468F-8769-4FB8-AC6D-98B91B1764BD}" type="pres">
      <dgm:prSet presAssocID="{7E07687A-DB1F-479E-80A4-7082135FC1D0}" presName="medCircle2" presStyleLbl="vennNode1" presStyleIdx="0" presStyleCnt="4" custLinFactNeighborX="-26518" custLinFactNeighborY="2344"/>
      <dgm:spPr/>
    </dgm:pt>
    <dgm:pt modelId="{971F2306-A421-49B1-BD82-DC9419780C10}" type="pres">
      <dgm:prSet presAssocID="{7E07687A-DB1F-479E-80A4-7082135FC1D0}" presName="txLvlOnly1" presStyleLbl="revTx" presStyleIdx="0" presStyleCnt="4"/>
      <dgm:spPr/>
    </dgm:pt>
    <dgm:pt modelId="{2E0A95AD-0179-4F3B-98A6-29E1D4333A8B}" type="pres">
      <dgm:prSet presAssocID="{44938FB4-5E7D-4B7C-925B-7012651C842B}" presName="noChildren" presStyleCnt="0"/>
      <dgm:spPr/>
    </dgm:pt>
    <dgm:pt modelId="{27884945-6C47-4A2F-9A2E-FBEC9BA6736E}" type="pres">
      <dgm:prSet presAssocID="{44938FB4-5E7D-4B7C-925B-7012651C842B}" presName="gap" presStyleCnt="0"/>
      <dgm:spPr/>
    </dgm:pt>
    <dgm:pt modelId="{2DEAFCDF-31E2-46A0-8F1D-1C5190DABC3E}" type="pres">
      <dgm:prSet presAssocID="{44938FB4-5E7D-4B7C-925B-7012651C842B}" presName="medCircle2" presStyleLbl="vennNode1" presStyleIdx="1" presStyleCnt="4" custLinFactNeighborX="-36387" custLinFactNeighborY="2603"/>
      <dgm:spPr/>
    </dgm:pt>
    <dgm:pt modelId="{D40BB137-018A-4FD8-9EAC-1254E43F01C9}" type="pres">
      <dgm:prSet presAssocID="{44938FB4-5E7D-4B7C-925B-7012651C842B}" presName="txLvlOnly1" presStyleLbl="revTx" presStyleIdx="1" presStyleCnt="4"/>
      <dgm:spPr/>
    </dgm:pt>
    <dgm:pt modelId="{6C90F89A-8F64-40CF-85F3-1A4C20DCDAB0}" type="pres">
      <dgm:prSet presAssocID="{9EF3B0ED-C82D-4386-8D56-6CB6D6491BB8}" presName="noChildren" presStyleCnt="0"/>
      <dgm:spPr/>
    </dgm:pt>
    <dgm:pt modelId="{201A073C-9F3F-4FD9-B898-49E493665874}" type="pres">
      <dgm:prSet presAssocID="{9EF3B0ED-C82D-4386-8D56-6CB6D6491BB8}" presName="gap" presStyleCnt="0"/>
      <dgm:spPr/>
    </dgm:pt>
    <dgm:pt modelId="{C0410F42-85AA-4930-8668-AF5B04BBB877}" type="pres">
      <dgm:prSet presAssocID="{9EF3B0ED-C82D-4386-8D56-6CB6D6491BB8}" presName="medCircle2" presStyleLbl="vennNode1" presStyleIdx="2" presStyleCnt="4" custLinFactNeighborX="-26518" custLinFactNeighborY="3367"/>
      <dgm:spPr/>
    </dgm:pt>
    <dgm:pt modelId="{E3C23006-C506-4828-B841-FFE97F89C604}" type="pres">
      <dgm:prSet presAssocID="{9EF3B0ED-C82D-4386-8D56-6CB6D6491BB8}" presName="txLvlOnly1" presStyleLbl="revTx" presStyleIdx="2" presStyleCnt="4"/>
      <dgm:spPr/>
    </dgm:pt>
    <dgm:pt modelId="{66A171E3-0E39-4D54-ACF4-152AA5B7B232}" type="pres">
      <dgm:prSet presAssocID="{5A70D5A3-6520-49F2-AB65-E092162F594F}" presName="noChildren" presStyleCnt="0"/>
      <dgm:spPr/>
    </dgm:pt>
    <dgm:pt modelId="{3714F1C7-4F56-4CCC-A70C-5BEA3D8FC11A}" type="pres">
      <dgm:prSet presAssocID="{5A70D5A3-6520-49F2-AB65-E092162F594F}" presName="gap" presStyleCnt="0"/>
      <dgm:spPr/>
    </dgm:pt>
    <dgm:pt modelId="{D3B058B3-DFBC-47F8-826E-0E746F42FA32}" type="pres">
      <dgm:prSet presAssocID="{5A70D5A3-6520-49F2-AB65-E092162F594F}" presName="medCircle2" presStyleLbl="vennNode1" presStyleIdx="3" presStyleCnt="4" custLinFactNeighborX="-26518" custLinFactNeighborY="6224"/>
      <dgm:spPr/>
    </dgm:pt>
    <dgm:pt modelId="{5B76C7F2-608E-4861-822D-F1E04FB01669}" type="pres">
      <dgm:prSet presAssocID="{5A70D5A3-6520-49F2-AB65-E092162F594F}" presName="txLvlOnly1" presStyleLbl="revTx" presStyleIdx="3" presStyleCnt="4" custLinFactNeighborX="56" custLinFactNeighborY="6224"/>
      <dgm:spPr/>
    </dgm:pt>
  </dgm:ptLst>
  <dgm:cxnLst>
    <dgm:cxn modelId="{BE81FB1C-CADF-4015-916A-55AC8DF0B6E5}" type="presOf" srcId="{9EF3B0ED-C82D-4386-8D56-6CB6D6491BB8}" destId="{E3C23006-C506-4828-B841-FFE97F89C604}" srcOrd="0" destOrd="0" presId="urn:microsoft.com/office/officeart/2008/layout/VerticalCircleList"/>
    <dgm:cxn modelId="{5A268020-EC7D-49A0-A399-AB283A3FA05B}" type="presOf" srcId="{7E07687A-DB1F-479E-80A4-7082135FC1D0}" destId="{971F2306-A421-49B1-BD82-DC9419780C10}" srcOrd="0" destOrd="0" presId="urn:microsoft.com/office/officeart/2008/layout/VerticalCircleList"/>
    <dgm:cxn modelId="{D3932657-139F-45FF-A4F1-E26589546659}" type="presOf" srcId="{44938FB4-5E7D-4B7C-925B-7012651C842B}" destId="{D40BB137-018A-4FD8-9EAC-1254E43F01C9}" srcOrd="0" destOrd="0" presId="urn:microsoft.com/office/officeart/2008/layout/VerticalCircleList"/>
    <dgm:cxn modelId="{72BF94B1-6174-4D16-9885-95EF3A4C59E9}" srcId="{E20459FA-F86F-410B-8D10-7360FE22DF08}" destId="{44938FB4-5E7D-4B7C-925B-7012651C842B}" srcOrd="1" destOrd="0" parTransId="{63FB2EEA-8677-455B-BA0D-9D4F5909C7B0}" sibTransId="{9B35671F-2ACB-459B-A427-724F0D1CA2B8}"/>
    <dgm:cxn modelId="{3F89D1C0-FFA2-4305-8472-89B3FA8447BC}" srcId="{E20459FA-F86F-410B-8D10-7360FE22DF08}" destId="{9EF3B0ED-C82D-4386-8D56-6CB6D6491BB8}" srcOrd="2" destOrd="0" parTransId="{616CB573-DE23-4249-88D7-8B71CF3AA5A7}" sibTransId="{F239F78F-B10C-4125-B38B-187464F5F9ED}"/>
    <dgm:cxn modelId="{696C45D5-FB20-4FB7-90F4-C5A29E6776F1}" type="presOf" srcId="{E20459FA-F86F-410B-8D10-7360FE22DF08}" destId="{0449DE34-9C57-4734-8CEA-14ED41021252}" srcOrd="0" destOrd="0" presId="urn:microsoft.com/office/officeart/2008/layout/VerticalCircleList"/>
    <dgm:cxn modelId="{257E4ED8-B071-4F8E-A390-3A1B5F64C8D9}" type="presOf" srcId="{5A70D5A3-6520-49F2-AB65-E092162F594F}" destId="{5B76C7F2-608E-4861-822D-F1E04FB01669}" srcOrd="0" destOrd="0" presId="urn:microsoft.com/office/officeart/2008/layout/VerticalCircleList"/>
    <dgm:cxn modelId="{14A45DD9-6479-402F-90B4-B84B2ABD94BC}" srcId="{E20459FA-F86F-410B-8D10-7360FE22DF08}" destId="{5A70D5A3-6520-49F2-AB65-E092162F594F}" srcOrd="3" destOrd="0" parTransId="{A92006A7-A141-4FA1-99D8-2DB212D8159A}" sibTransId="{A1478253-A475-465B-99AD-69EFF4F110C0}"/>
    <dgm:cxn modelId="{C4FE5EDC-D8E0-42F3-B95C-54CA79E15540}" srcId="{E20459FA-F86F-410B-8D10-7360FE22DF08}" destId="{7E07687A-DB1F-479E-80A4-7082135FC1D0}" srcOrd="0" destOrd="0" parTransId="{E4598467-9A7D-4A3A-86A0-1B3C7841E132}" sibTransId="{C5C0A791-62D5-451C-9B65-9B918CCEDCCF}"/>
    <dgm:cxn modelId="{57BF3744-81EF-4292-A0D1-45832B473365}" type="presParOf" srcId="{0449DE34-9C57-4734-8CEA-14ED41021252}" destId="{C059F747-558C-448B-A8AD-083289E5A96B}" srcOrd="0" destOrd="0" presId="urn:microsoft.com/office/officeart/2008/layout/VerticalCircleList"/>
    <dgm:cxn modelId="{355D1B1F-DDC0-44DC-B5B1-AAFE989148C8}" type="presParOf" srcId="{C059F747-558C-448B-A8AD-083289E5A96B}" destId="{383A3D3C-204B-4AC1-AEA1-F5DDBBF62BB3}" srcOrd="0" destOrd="0" presId="urn:microsoft.com/office/officeart/2008/layout/VerticalCircleList"/>
    <dgm:cxn modelId="{1B538069-D89D-4D52-BD78-ACBFC58137FC}" type="presParOf" srcId="{C059F747-558C-448B-A8AD-083289E5A96B}" destId="{B237468F-8769-4FB8-AC6D-98B91B1764BD}" srcOrd="1" destOrd="0" presId="urn:microsoft.com/office/officeart/2008/layout/VerticalCircleList"/>
    <dgm:cxn modelId="{800F00AB-6D0C-4327-9793-97D935A5619A}" type="presParOf" srcId="{C059F747-558C-448B-A8AD-083289E5A96B}" destId="{971F2306-A421-49B1-BD82-DC9419780C10}" srcOrd="2" destOrd="0" presId="urn:microsoft.com/office/officeart/2008/layout/VerticalCircleList"/>
    <dgm:cxn modelId="{66BE0BEE-BAB3-45F6-AE58-A8ECD6CB2691}" type="presParOf" srcId="{0449DE34-9C57-4734-8CEA-14ED41021252}" destId="{2E0A95AD-0179-4F3B-98A6-29E1D4333A8B}" srcOrd="1" destOrd="0" presId="urn:microsoft.com/office/officeart/2008/layout/VerticalCircleList"/>
    <dgm:cxn modelId="{7E92134E-56C9-4A60-925C-59EE3F9D3241}" type="presParOf" srcId="{2E0A95AD-0179-4F3B-98A6-29E1D4333A8B}" destId="{27884945-6C47-4A2F-9A2E-FBEC9BA6736E}" srcOrd="0" destOrd="0" presId="urn:microsoft.com/office/officeart/2008/layout/VerticalCircleList"/>
    <dgm:cxn modelId="{CAAE9B59-5738-4307-8773-978E8AE228F9}" type="presParOf" srcId="{2E0A95AD-0179-4F3B-98A6-29E1D4333A8B}" destId="{2DEAFCDF-31E2-46A0-8F1D-1C5190DABC3E}" srcOrd="1" destOrd="0" presId="urn:microsoft.com/office/officeart/2008/layout/VerticalCircleList"/>
    <dgm:cxn modelId="{CDFD79F1-94D1-4498-91E6-3C5B6D4D1131}" type="presParOf" srcId="{2E0A95AD-0179-4F3B-98A6-29E1D4333A8B}" destId="{D40BB137-018A-4FD8-9EAC-1254E43F01C9}" srcOrd="2" destOrd="0" presId="urn:microsoft.com/office/officeart/2008/layout/VerticalCircleList"/>
    <dgm:cxn modelId="{3F124E85-7CE8-441F-B002-7DD2B9EDFBA0}" type="presParOf" srcId="{0449DE34-9C57-4734-8CEA-14ED41021252}" destId="{6C90F89A-8F64-40CF-85F3-1A4C20DCDAB0}" srcOrd="2" destOrd="0" presId="urn:microsoft.com/office/officeart/2008/layout/VerticalCircleList"/>
    <dgm:cxn modelId="{EFFB5406-2A5A-4799-9BEE-9C14C761FD50}" type="presParOf" srcId="{6C90F89A-8F64-40CF-85F3-1A4C20DCDAB0}" destId="{201A073C-9F3F-4FD9-B898-49E493665874}" srcOrd="0" destOrd="0" presId="urn:microsoft.com/office/officeart/2008/layout/VerticalCircleList"/>
    <dgm:cxn modelId="{208FA15D-D948-4816-8E2B-D93EBC169630}" type="presParOf" srcId="{6C90F89A-8F64-40CF-85F3-1A4C20DCDAB0}" destId="{C0410F42-85AA-4930-8668-AF5B04BBB877}" srcOrd="1" destOrd="0" presId="urn:microsoft.com/office/officeart/2008/layout/VerticalCircleList"/>
    <dgm:cxn modelId="{EDBC79B7-93FE-4E3D-A635-A2C90DAF7690}" type="presParOf" srcId="{6C90F89A-8F64-40CF-85F3-1A4C20DCDAB0}" destId="{E3C23006-C506-4828-B841-FFE97F89C604}" srcOrd="2" destOrd="0" presId="urn:microsoft.com/office/officeart/2008/layout/VerticalCircleList"/>
    <dgm:cxn modelId="{F7D125D4-9176-47B6-B7F4-171B04C13DAA}" type="presParOf" srcId="{0449DE34-9C57-4734-8CEA-14ED41021252}" destId="{66A171E3-0E39-4D54-ACF4-152AA5B7B232}" srcOrd="3" destOrd="0" presId="urn:microsoft.com/office/officeart/2008/layout/VerticalCircleList"/>
    <dgm:cxn modelId="{A26B8C32-0C1D-45A8-90C1-1B520F63512A}" type="presParOf" srcId="{66A171E3-0E39-4D54-ACF4-152AA5B7B232}" destId="{3714F1C7-4F56-4CCC-A70C-5BEA3D8FC11A}" srcOrd="0" destOrd="0" presId="urn:microsoft.com/office/officeart/2008/layout/VerticalCircleList"/>
    <dgm:cxn modelId="{9A8C67DA-C412-439A-AAC5-CBBAB6FEBD5B}" type="presParOf" srcId="{66A171E3-0E39-4D54-ACF4-152AA5B7B232}" destId="{D3B058B3-DFBC-47F8-826E-0E746F42FA32}" srcOrd="1" destOrd="0" presId="urn:microsoft.com/office/officeart/2008/layout/VerticalCircleList"/>
    <dgm:cxn modelId="{77F74B0A-5035-48C3-8EFD-77DF84EE8E69}" type="presParOf" srcId="{66A171E3-0E39-4D54-ACF4-152AA5B7B232}" destId="{5B76C7F2-608E-4861-822D-F1E04FB01669}" srcOrd="2" destOrd="0" presId="urn:microsoft.com/office/officeart/2008/layout/Vertical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37468F-8769-4FB8-AC6D-98B91B1764BD}">
      <dsp:nvSpPr>
        <dsp:cNvPr id="0" name=""/>
        <dsp:cNvSpPr/>
      </dsp:nvSpPr>
      <dsp:spPr>
        <a:xfrm>
          <a:off x="0" y="423603"/>
          <a:ext cx="1173552" cy="11735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71F2306-A421-49B1-BD82-DC9419780C10}">
      <dsp:nvSpPr>
        <dsp:cNvPr id="0" name=""/>
        <dsp:cNvSpPr/>
      </dsp:nvSpPr>
      <dsp:spPr>
        <a:xfrm>
          <a:off x="897973" y="396095"/>
          <a:ext cx="6261329" cy="1173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marL="0" lvl="0" indent="0" algn="l" defTabSz="1066800">
            <a:lnSpc>
              <a:spcPct val="90000"/>
            </a:lnSpc>
            <a:spcBef>
              <a:spcPct val="0"/>
            </a:spcBef>
            <a:spcAft>
              <a:spcPct val="35000"/>
            </a:spcAft>
            <a:buNone/>
          </a:pPr>
          <a:r>
            <a:rPr lang="en-US" sz="2400" b="1" kern="1200" dirty="0"/>
            <a:t>Support the Army &amp; Air Force</a:t>
          </a:r>
        </a:p>
        <a:p>
          <a:pPr marL="0" lvl="0" indent="0" algn="l" defTabSz="1066800">
            <a:lnSpc>
              <a:spcPct val="90000"/>
            </a:lnSpc>
            <a:spcBef>
              <a:spcPct val="0"/>
            </a:spcBef>
            <a:spcAft>
              <a:spcPct val="35000"/>
            </a:spcAft>
            <a:buNone/>
          </a:pPr>
          <a:r>
            <a:rPr lang="en-US" sz="2000" kern="1200" dirty="0">
              <a:sym typeface="Wingdings 2"/>
            </a:rPr>
            <a:t> </a:t>
          </a:r>
          <a:r>
            <a:rPr lang="en-US" sz="2000" kern="1200" dirty="0"/>
            <a:t>DFAS Pay Office should be determined by Pay </a:t>
          </a:r>
          <a:r>
            <a:rPr lang="en-US" sz="2000" kern="1200" dirty="0" err="1"/>
            <a:t>DoDAAC</a:t>
          </a:r>
          <a:endParaRPr lang="en-US" sz="2000" kern="1200" dirty="0"/>
        </a:p>
      </dsp:txBody>
      <dsp:txXfrm>
        <a:off x="897973" y="396095"/>
        <a:ext cx="6261329" cy="1173552"/>
      </dsp:txXfrm>
    </dsp:sp>
    <dsp:sp modelId="{2DEAFCDF-31E2-46A0-8F1D-1C5190DABC3E}">
      <dsp:nvSpPr>
        <dsp:cNvPr id="0" name=""/>
        <dsp:cNvSpPr/>
      </dsp:nvSpPr>
      <dsp:spPr>
        <a:xfrm>
          <a:off x="0" y="1600195"/>
          <a:ext cx="1173552" cy="11735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40BB137-018A-4FD8-9EAC-1254E43F01C9}">
      <dsp:nvSpPr>
        <dsp:cNvPr id="0" name=""/>
        <dsp:cNvSpPr/>
      </dsp:nvSpPr>
      <dsp:spPr>
        <a:xfrm>
          <a:off x="897973" y="1569647"/>
          <a:ext cx="6261329" cy="1173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marL="0" lvl="0" indent="0" algn="l" defTabSz="1066800">
            <a:lnSpc>
              <a:spcPct val="90000"/>
            </a:lnSpc>
            <a:spcBef>
              <a:spcPct val="0"/>
            </a:spcBef>
            <a:spcAft>
              <a:spcPct val="35000"/>
            </a:spcAft>
            <a:buNone/>
          </a:pPr>
          <a:r>
            <a:rPr lang="en-US" sz="2400" b="1" kern="1200" dirty="0"/>
            <a:t>Miscellaneous Payments</a:t>
          </a:r>
        </a:p>
        <a:p>
          <a:pPr marL="0" lvl="0" indent="0" algn="l" defTabSz="1066800">
            <a:lnSpc>
              <a:spcPct val="90000"/>
            </a:lnSpc>
            <a:spcBef>
              <a:spcPct val="0"/>
            </a:spcBef>
            <a:spcAft>
              <a:spcPct val="35000"/>
            </a:spcAft>
            <a:buNone/>
          </a:pPr>
          <a:r>
            <a:rPr lang="en-US" sz="2000" kern="1200" dirty="0">
              <a:sym typeface="Wingdings 2"/>
            </a:rPr>
            <a:t> </a:t>
          </a:r>
          <a:r>
            <a:rPr lang="en-US" sz="2000" kern="1200" dirty="0"/>
            <a:t>Should follow the DOD and/or AF </a:t>
          </a:r>
          <a:r>
            <a:rPr lang="en-US" sz="2000" kern="1200" dirty="0" err="1"/>
            <a:t>Misc</a:t>
          </a:r>
          <a:r>
            <a:rPr lang="en-US" sz="2000" kern="1200" dirty="0"/>
            <a:t> Pay Guide</a:t>
          </a:r>
        </a:p>
      </dsp:txBody>
      <dsp:txXfrm>
        <a:off x="897973" y="1569647"/>
        <a:ext cx="6261329" cy="1173552"/>
      </dsp:txXfrm>
    </dsp:sp>
    <dsp:sp modelId="{C0410F42-85AA-4930-8668-AF5B04BBB877}">
      <dsp:nvSpPr>
        <dsp:cNvPr id="0" name=""/>
        <dsp:cNvSpPr/>
      </dsp:nvSpPr>
      <dsp:spPr>
        <a:xfrm>
          <a:off x="0" y="2782713"/>
          <a:ext cx="1173552" cy="11735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3C23006-C506-4828-B841-FFE97F89C604}">
      <dsp:nvSpPr>
        <dsp:cNvPr id="0" name=""/>
        <dsp:cNvSpPr/>
      </dsp:nvSpPr>
      <dsp:spPr>
        <a:xfrm>
          <a:off x="897973" y="2743200"/>
          <a:ext cx="6261329" cy="1173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marL="0" lvl="0" indent="0" algn="l" defTabSz="1066800">
            <a:lnSpc>
              <a:spcPct val="90000"/>
            </a:lnSpc>
            <a:spcBef>
              <a:spcPct val="0"/>
            </a:spcBef>
            <a:spcAft>
              <a:spcPct val="35000"/>
            </a:spcAft>
            <a:buNone/>
          </a:pPr>
          <a:r>
            <a:rPr lang="en-US" sz="2400" b="1" kern="1200" dirty="0"/>
            <a:t>Entitlement Systems</a:t>
          </a:r>
        </a:p>
        <a:p>
          <a:pPr marL="0" lvl="0" indent="0" algn="l" defTabSz="1066800">
            <a:lnSpc>
              <a:spcPct val="90000"/>
            </a:lnSpc>
            <a:spcBef>
              <a:spcPct val="0"/>
            </a:spcBef>
            <a:spcAft>
              <a:spcPct val="35000"/>
            </a:spcAft>
            <a:buNone/>
          </a:pPr>
          <a:r>
            <a:rPr lang="en-US" sz="2000" kern="1200" dirty="0">
              <a:sym typeface="Wingdings 2"/>
            </a:rPr>
            <a:t> </a:t>
          </a:r>
          <a:r>
            <a:rPr lang="en-US" sz="2000" kern="1200" dirty="0"/>
            <a:t>IAPS/DEAMS for Air Force       </a:t>
          </a:r>
          <a:r>
            <a:rPr lang="en-US" sz="2000" kern="1200" dirty="0">
              <a:sym typeface="Wingdings"/>
            </a:rPr>
            <a:t> </a:t>
          </a:r>
          <a:r>
            <a:rPr lang="en-US" sz="2000" kern="1200" dirty="0">
              <a:sym typeface="Wingdings 2"/>
            </a:rPr>
            <a:t>  </a:t>
          </a:r>
          <a:r>
            <a:rPr lang="en-US" sz="2000" kern="1200" dirty="0"/>
            <a:t>CAPS-W for Army	                    </a:t>
          </a:r>
        </a:p>
      </dsp:txBody>
      <dsp:txXfrm>
        <a:off x="897973" y="2743200"/>
        <a:ext cx="6261329" cy="1173552"/>
      </dsp:txXfrm>
    </dsp:sp>
    <dsp:sp modelId="{D3B058B3-DFBC-47F8-826E-0E746F42FA32}">
      <dsp:nvSpPr>
        <dsp:cNvPr id="0" name=""/>
        <dsp:cNvSpPr/>
      </dsp:nvSpPr>
      <dsp:spPr>
        <a:xfrm>
          <a:off x="0" y="3989793"/>
          <a:ext cx="1173552" cy="11735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B76C7F2-608E-4861-822D-F1E04FB01669}">
      <dsp:nvSpPr>
        <dsp:cNvPr id="0" name=""/>
        <dsp:cNvSpPr/>
      </dsp:nvSpPr>
      <dsp:spPr>
        <a:xfrm>
          <a:off x="901470" y="3989793"/>
          <a:ext cx="6261329" cy="1173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marL="0" lvl="0" indent="0" algn="l" defTabSz="1066800">
            <a:lnSpc>
              <a:spcPct val="90000"/>
            </a:lnSpc>
            <a:spcBef>
              <a:spcPct val="0"/>
            </a:spcBef>
            <a:spcAft>
              <a:spcPct val="35000"/>
            </a:spcAft>
            <a:buNone/>
          </a:pPr>
          <a:r>
            <a:rPr lang="en-US" sz="2400" b="1" kern="1200" dirty="0"/>
            <a:t>Obligations</a:t>
          </a:r>
        </a:p>
        <a:p>
          <a:pPr marL="0" lvl="0" indent="0" algn="l" defTabSz="1066800">
            <a:lnSpc>
              <a:spcPct val="90000"/>
            </a:lnSpc>
            <a:spcBef>
              <a:spcPct val="0"/>
            </a:spcBef>
            <a:spcAft>
              <a:spcPct val="35000"/>
            </a:spcAft>
            <a:buNone/>
          </a:pPr>
          <a:r>
            <a:rPr lang="en-US" sz="2000" kern="1200" dirty="0">
              <a:sym typeface="Wingdings 2"/>
            </a:rPr>
            <a:t>  </a:t>
          </a:r>
          <a:r>
            <a:rPr lang="en-US" sz="2000" kern="1200" dirty="0"/>
            <a:t>IAPS/DEAMS for Air Force </a:t>
          </a:r>
        </a:p>
        <a:p>
          <a:pPr marL="0" lvl="0" indent="0" algn="l" defTabSz="1066800">
            <a:lnSpc>
              <a:spcPct val="90000"/>
            </a:lnSpc>
            <a:spcBef>
              <a:spcPct val="0"/>
            </a:spcBef>
            <a:spcAft>
              <a:spcPct val="35000"/>
            </a:spcAft>
            <a:buNone/>
          </a:pPr>
          <a:r>
            <a:rPr lang="en-US" sz="2000" b="0" kern="1200" dirty="0">
              <a:sym typeface="Wingdings"/>
            </a:rPr>
            <a:t>   CAPS-W  Army</a:t>
          </a:r>
          <a:endParaRPr lang="en-US" sz="2000" b="1" kern="1200" dirty="0"/>
        </a:p>
      </dsp:txBody>
      <dsp:txXfrm>
        <a:off x="901470" y="3989793"/>
        <a:ext cx="6261329" cy="117355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CC07FA4-6770-4925-BFCA-2D523E0DC49F}" type="datetimeFigureOut">
              <a:rPr lang="en-US" smtClean="0"/>
              <a:pPr/>
              <a:t>9/24/2024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B9E5614-C326-4E20-B531-31CBCDA6FB5B}" type="slidenum">
              <a:rPr lang="en-US" smtClean="0"/>
              <a:pPr/>
              <a:t>‹#›</a:t>
            </a:fld>
            <a:endParaRPr lang="en-US" dirty="0"/>
          </a:p>
        </p:txBody>
      </p:sp>
    </p:spTree>
    <p:extLst>
      <p:ext uri="{BB962C8B-B14F-4D97-AF65-F5344CB8AC3E}">
        <p14:creationId xmlns:p14="http://schemas.microsoft.com/office/powerpoint/2010/main" val="55728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42480DB6-70E9-4D09-A311-9BE9C89035D2}" type="slidenum">
              <a:rPr lang="en-US" smtClean="0"/>
              <a:pPr/>
              <a:t>1</a:t>
            </a:fld>
            <a:endParaRPr lang="en-US" dirty="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475858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9E5614-C326-4E20-B531-31CBCDA6FB5B}" type="slidenum">
              <a:rPr lang="en-US" smtClean="0"/>
              <a:pPr/>
              <a:t>2</a:t>
            </a:fld>
            <a:endParaRPr lang="en-US" dirty="0"/>
          </a:p>
        </p:txBody>
      </p:sp>
    </p:spTree>
    <p:extLst>
      <p:ext uri="{BB962C8B-B14F-4D97-AF65-F5344CB8AC3E}">
        <p14:creationId xmlns:p14="http://schemas.microsoft.com/office/powerpoint/2010/main" val="3326344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Vendor pay area we support both the Army and Air Force.</a:t>
            </a:r>
            <a:r>
              <a:rPr lang="en-US" baseline="0" dirty="0"/>
              <a:t>  With Pay offices being typically determined by preponderance of funds  on the original contract.  On both sides of the house the old adage was that Vendor Pay processes contracts that are simple.  While that is still somewhat true, there are many contracts that are complex and multi year that we process.  WIP and progress payments however can not be supported by either IAPS or CAPSW which are the two entitlement systems currently used in Vendor Pay.   Invoices that are non contractual and are paid as miscellaneous payments for both entitlement systems.  </a:t>
            </a:r>
            <a:endParaRPr lang="en-US" dirty="0"/>
          </a:p>
          <a:p>
            <a:endParaRPr lang="en-US" dirty="0"/>
          </a:p>
        </p:txBody>
      </p:sp>
      <p:sp>
        <p:nvSpPr>
          <p:cNvPr id="4" name="Slide Number Placeholder 3"/>
          <p:cNvSpPr>
            <a:spLocks noGrp="1"/>
          </p:cNvSpPr>
          <p:nvPr>
            <p:ph type="sldNum" sz="quarter" idx="10"/>
          </p:nvPr>
        </p:nvSpPr>
        <p:spPr/>
        <p:txBody>
          <a:bodyPr/>
          <a:lstStyle/>
          <a:p>
            <a:fld id="{DB9E5614-C326-4E20-B531-31CBCDA6FB5B}" type="slidenum">
              <a:rPr lang="en-US" smtClean="0"/>
              <a:pPr/>
              <a:t>3</a:t>
            </a:fld>
            <a:endParaRPr lang="en-US" dirty="0"/>
          </a:p>
        </p:txBody>
      </p:sp>
    </p:spTree>
    <p:extLst>
      <p:ext uri="{BB962C8B-B14F-4D97-AF65-F5344CB8AC3E}">
        <p14:creationId xmlns:p14="http://schemas.microsoft.com/office/powerpoint/2010/main" val="1533833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9E5614-C326-4E20-B531-31CBCDA6FB5B}" type="slidenum">
              <a:rPr lang="en-US" smtClean="0"/>
              <a:pPr/>
              <a:t>4</a:t>
            </a:fld>
            <a:endParaRPr lang="en-US" dirty="0"/>
          </a:p>
        </p:txBody>
      </p:sp>
    </p:spTree>
    <p:extLst>
      <p:ext uri="{BB962C8B-B14F-4D97-AF65-F5344CB8AC3E}">
        <p14:creationId xmlns:p14="http://schemas.microsoft.com/office/powerpoint/2010/main" val="674754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9E5614-C326-4E20-B531-31CBCDA6FB5B}" type="slidenum">
              <a:rPr lang="en-US" smtClean="0"/>
              <a:pPr/>
              <a:t>6</a:t>
            </a:fld>
            <a:endParaRPr lang="en-US" dirty="0"/>
          </a:p>
        </p:txBody>
      </p:sp>
    </p:spTree>
    <p:extLst>
      <p:ext uri="{BB962C8B-B14F-4D97-AF65-F5344CB8AC3E}">
        <p14:creationId xmlns:p14="http://schemas.microsoft.com/office/powerpoint/2010/main" val="58970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E6B8FE3-7E48-4F17-882C-570261427E9D}" type="slidenum">
              <a:rPr lang="en-US" smtClean="0"/>
              <a:pPr>
                <a:defRPr/>
              </a:pPr>
              <a:t>9</a:t>
            </a:fld>
            <a:endParaRPr lang="en-US" dirty="0"/>
          </a:p>
        </p:txBody>
      </p:sp>
    </p:spTree>
    <p:extLst>
      <p:ext uri="{BB962C8B-B14F-4D97-AF65-F5344CB8AC3E}">
        <p14:creationId xmlns:p14="http://schemas.microsoft.com/office/powerpoint/2010/main" val="2695321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E6B8FE3-7E48-4F17-882C-570261427E9D}" type="slidenum">
              <a:rPr lang="en-US" smtClean="0"/>
              <a:pPr>
                <a:defRPr/>
              </a:pPr>
              <a:t>13</a:t>
            </a:fld>
            <a:endParaRPr lang="en-US" dirty="0"/>
          </a:p>
        </p:txBody>
      </p:sp>
    </p:spTree>
    <p:extLst>
      <p:ext uri="{BB962C8B-B14F-4D97-AF65-F5344CB8AC3E}">
        <p14:creationId xmlns:p14="http://schemas.microsoft.com/office/powerpoint/2010/main" val="133099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Pentagon 8"/>
          <p:cNvSpPr/>
          <p:nvPr userDrawn="1"/>
        </p:nvSpPr>
        <p:spPr bwMode="auto">
          <a:xfrm>
            <a:off x="0" y="6572250"/>
            <a:ext cx="8715375" cy="161925"/>
          </a:xfrm>
          <a:prstGeom prst="homePlate">
            <a:avLst/>
          </a:prstGeom>
          <a:solidFill>
            <a:srgbClr val="282C69"/>
          </a:solidFill>
          <a:ln w="9525" cap="flat" cmpd="sng" algn="ctr">
            <a:noFill/>
            <a:prstDash val="solid"/>
            <a:miter lim="800000"/>
            <a:headEnd type="none" w="med" len="med"/>
            <a:tailEnd type="none" w="med" len="med"/>
          </a:ln>
          <a:effectLst/>
        </p:spPr>
        <p:txBody>
          <a:bodyPr wrap="none"/>
          <a:lstStyle/>
          <a:p>
            <a:pPr>
              <a:defRPr/>
            </a:pPr>
            <a:endParaRPr lang="en-US" dirty="0"/>
          </a:p>
        </p:txBody>
      </p:sp>
      <p:sp>
        <p:nvSpPr>
          <p:cNvPr id="2" name="Title 1"/>
          <p:cNvSpPr>
            <a:spLocks noGrp="1"/>
          </p:cNvSpPr>
          <p:nvPr>
            <p:ph type="ctrTitle" hasCustomPrompt="1"/>
          </p:nvPr>
        </p:nvSpPr>
        <p:spPr>
          <a:xfrm>
            <a:off x="935736" y="2514600"/>
            <a:ext cx="6172200" cy="914400"/>
          </a:xfrm>
          <a:prstGeom prst="rect">
            <a:avLst/>
          </a:prstGeom>
        </p:spPr>
        <p:txBody>
          <a:bodyPr>
            <a:noAutofit/>
          </a:bodyPr>
          <a:lstStyle>
            <a:lvl1pPr algn="l" rtl="0" eaLnBrk="1" fontAlgn="base" hangingPunct="1">
              <a:spcBef>
                <a:spcPct val="0"/>
              </a:spcBef>
              <a:spcAft>
                <a:spcPct val="0"/>
              </a:spcAft>
              <a:defRPr lang="en-US" sz="2800" b="1" baseline="0" dirty="0">
                <a:solidFill>
                  <a:srgbClr val="293685"/>
                </a:solidFill>
                <a:latin typeface="Arial" pitchFamily="34" charset="0"/>
                <a:ea typeface="+mj-ea"/>
                <a:cs typeface="Arial" pitchFamily="34" charset="0"/>
              </a:defRPr>
            </a:lvl1pPr>
          </a:lstStyle>
          <a:p>
            <a:r>
              <a:rPr lang="en-US" dirty="0"/>
              <a:t>Click to edit Master title style</a:t>
            </a:r>
            <a:br>
              <a:rPr lang="en-US" dirty="0"/>
            </a:br>
            <a:endParaRPr lang="en-US" dirty="0"/>
          </a:p>
        </p:txBody>
      </p:sp>
      <p:sp>
        <p:nvSpPr>
          <p:cNvPr id="3" name="Subtitle 2"/>
          <p:cNvSpPr>
            <a:spLocks noGrp="1"/>
          </p:cNvSpPr>
          <p:nvPr>
            <p:ph type="subTitle" idx="1"/>
          </p:nvPr>
        </p:nvSpPr>
        <p:spPr>
          <a:xfrm>
            <a:off x="1600200" y="4343400"/>
            <a:ext cx="5562600" cy="1066800"/>
          </a:xfrm>
          <a:prstGeom prst="rect">
            <a:avLst/>
          </a:prstGeom>
        </p:spPr>
        <p:txBody>
          <a:bodyPr>
            <a:normAutofit/>
          </a:bodyPr>
          <a:lstStyle>
            <a:lvl1pPr marL="0" indent="0" algn="ctr" rtl="0" eaLnBrk="0" fontAlgn="base" hangingPunct="0">
              <a:spcBef>
                <a:spcPts val="0"/>
              </a:spcBef>
              <a:spcAft>
                <a:spcPct val="0"/>
              </a:spcAft>
              <a:buClr>
                <a:srgbClr val="282C69"/>
              </a:buClr>
              <a:buFont typeface="Wingdings 2" pitchFamily="18" charset="2"/>
              <a:buNone/>
              <a:defRPr lang="en-US" sz="1800" b="0" dirty="0">
                <a:solidFill>
                  <a:schemeClr val="tx1"/>
                </a:solidFill>
                <a:latin typeface="Arial" pitchFamily="34" charset="0"/>
                <a:ea typeface="+mj-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3124200" y="6562344"/>
            <a:ext cx="2895600" cy="168275"/>
          </a:xfrm>
        </p:spPr>
        <p:txBody>
          <a:bodyPr/>
          <a:lstStyle>
            <a:lvl1pPr algn="ctr" rtl="0" eaLnBrk="1" fontAlgn="base" hangingPunct="1">
              <a:spcBef>
                <a:spcPct val="0"/>
              </a:spcBef>
              <a:spcAft>
                <a:spcPct val="0"/>
              </a:spcAft>
              <a:defRPr lang="en-US" sz="1050" b="1" kern="1200" dirty="0">
                <a:solidFill>
                  <a:schemeClr val="bg1"/>
                </a:solidFill>
                <a:latin typeface="Arial" charset="0"/>
                <a:ea typeface="+mn-ea"/>
                <a:cs typeface="+mn-cs"/>
              </a:defRPr>
            </a:lvl1pPr>
          </a:lstStyle>
          <a:p>
            <a:pPr>
              <a:defRPr/>
            </a:pPr>
            <a:r>
              <a:rPr lang="en-US" dirty="0"/>
              <a:t>Integrity - Service - Innovation</a:t>
            </a:r>
          </a:p>
        </p:txBody>
      </p:sp>
      <p:pic>
        <p:nvPicPr>
          <p:cNvPr id="10" name="Picture 14" descr="star.png"/>
          <p:cNvPicPr>
            <a:picLocks noChangeAspect="1"/>
          </p:cNvPicPr>
          <p:nvPr userDrawn="1"/>
        </p:nvPicPr>
        <p:blipFill>
          <a:blip r:embed="rId2" cstate="print"/>
          <a:srcRect/>
          <a:stretch>
            <a:fillRect/>
          </a:stretch>
        </p:blipFill>
        <p:spPr bwMode="auto">
          <a:xfrm>
            <a:off x="8710613" y="6492875"/>
            <a:ext cx="276225" cy="254000"/>
          </a:xfrm>
          <a:prstGeom prst="rect">
            <a:avLst/>
          </a:prstGeom>
          <a:noFill/>
          <a:ln w="9525">
            <a:noFill/>
            <a:miter lim="800000"/>
            <a:headEnd/>
            <a:tailEnd/>
          </a:ln>
        </p:spPr>
      </p:pic>
      <p:sp>
        <p:nvSpPr>
          <p:cNvPr id="11" name="Rectangle 8"/>
          <p:cNvSpPr txBox="1">
            <a:spLocks noChangeArrowheads="1"/>
          </p:cNvSpPr>
          <p:nvPr userDrawn="1"/>
        </p:nvSpPr>
        <p:spPr>
          <a:xfrm>
            <a:off x="2971800" y="5791200"/>
            <a:ext cx="2895600" cy="271463"/>
          </a:xfrm>
          <a:prstGeom prst="rect">
            <a:avLst/>
          </a:prstGeom>
        </p:spPr>
        <p:txBody>
          <a:bodyPr vert="horz" lIns="91440" tIns="45720" rIns="91440" bIns="45720" rtlCol="0" anchor="ctr"/>
          <a:lstStyle>
            <a:lvl1pPr algn="ctr" rtl="0" eaLnBrk="1" fontAlgn="base" hangingPunct="1">
              <a:spcBef>
                <a:spcPct val="0"/>
              </a:spcBef>
              <a:spcAft>
                <a:spcPct val="0"/>
              </a:spcAft>
              <a:defRPr lang="en-US" sz="1050" b="1" kern="1200">
                <a:solidFill>
                  <a:schemeClr val="bg1"/>
                </a:solidFill>
                <a:latin typeface="Arial" charset="0"/>
                <a:ea typeface="+mn-ea"/>
                <a:cs typeface="+mn-cs"/>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50" b="1" i="0" u="none" strike="noStrike" kern="1200" cap="none" spc="0" normalizeH="0" baseline="0" noProof="0" dirty="0">
                <a:ln>
                  <a:noFill/>
                </a:ln>
                <a:solidFill>
                  <a:schemeClr val="bg1"/>
                </a:solidFill>
                <a:effectLst/>
                <a:uLnTx/>
                <a:uFillTx/>
                <a:latin typeface="Arial" charset="0"/>
                <a:ea typeface="+mn-ea"/>
                <a:cs typeface="+mn-cs"/>
              </a:rPr>
              <a:t>Integrity - Service - Innovation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lvl1pPr>
              <a:buFont typeface="Wingdings 2" pitchFamily="18" charset="2"/>
              <a:buChar char="»"/>
              <a:defRPr/>
            </a:lvl1pPr>
            <a:lvl2pPr>
              <a:buClr>
                <a:srgbClr val="293685"/>
              </a:buClr>
              <a:buFont typeface="Wingdings" pitchFamily="2" charset="2"/>
              <a:buChar char="ü"/>
              <a:defRPr b="0"/>
            </a:lvl2pPr>
            <a:lvl3pPr marL="1033463" indent="-228600">
              <a:buClr>
                <a:srgbClr val="293685"/>
              </a:buClr>
              <a:defRPr/>
            </a:lvl3pPr>
            <a:lvl4pPr marL="1371600" indent="-228600">
              <a:buClr>
                <a:srgbClr val="293685"/>
              </a:buClr>
              <a:defRPr/>
            </a:lvl4pPr>
            <a:lvl5pPr marL="1719263" indent="-228600">
              <a:buClr>
                <a:srgbClr val="293685"/>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1E19B86-9834-4D3E-80C2-4D1D37A351F9}" type="datetime1">
              <a:rPr lang="en-US" smtClean="0"/>
              <a:pPr/>
              <a:t>9/24/2024</a:t>
            </a:fld>
            <a:endParaRPr lang="en-US" dirty="0"/>
          </a:p>
        </p:txBody>
      </p:sp>
      <p:sp>
        <p:nvSpPr>
          <p:cNvPr id="5" name="Footer Placeholder 4"/>
          <p:cNvSpPr>
            <a:spLocks noGrp="1"/>
          </p:cNvSpPr>
          <p:nvPr>
            <p:ph type="ftr" sz="quarter" idx="11"/>
          </p:nvPr>
        </p:nvSpPr>
        <p:spPr/>
        <p:txBody>
          <a:bodyPr/>
          <a:lstStyle/>
          <a:p>
            <a:r>
              <a:rPr lang="en-US" dirty="0"/>
              <a:t>Integrity - Service - Innovation</a:t>
            </a:r>
          </a:p>
        </p:txBody>
      </p:sp>
      <p:sp>
        <p:nvSpPr>
          <p:cNvPr id="6" name="Slide Number Placeholder 5"/>
          <p:cNvSpPr>
            <a:spLocks noGrp="1"/>
          </p:cNvSpPr>
          <p:nvPr>
            <p:ph type="sldNum" sz="quarter" idx="12"/>
          </p:nvPr>
        </p:nvSpPr>
        <p:spPr/>
        <p:txBody>
          <a:bodyPr/>
          <a:lstStyle/>
          <a:p>
            <a:fld id="{2C4898AF-1F4D-4737-8FEA-706E03585D5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itle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sz="half" idx="1"/>
          </p:nvPr>
        </p:nvSpPr>
        <p:spPr>
          <a:xfrm>
            <a:off x="304800" y="1066800"/>
            <a:ext cx="4191000" cy="5059363"/>
          </a:xfrm>
        </p:spPr>
        <p:txBody>
          <a:bodyPr/>
          <a:lstStyle>
            <a:lvl1pPr>
              <a:buFont typeface="Wingdings 2" pitchFamily="18" charset="2"/>
              <a:buChar char="»"/>
              <a:defRPr sz="2400"/>
            </a:lvl1pPr>
            <a:lvl2pPr>
              <a:buClr>
                <a:srgbClr val="293685"/>
              </a:buClr>
              <a:buFont typeface="Wingdings" pitchFamily="2" charset="2"/>
              <a:buChar char="ü"/>
              <a:defRPr sz="2000"/>
            </a:lvl2pPr>
            <a:lvl3pPr marL="1033463" indent="-228600">
              <a:buClr>
                <a:srgbClr val="293685"/>
              </a:buClr>
              <a:defRPr sz="1800"/>
            </a:lvl3pPr>
            <a:lvl4pPr marL="1371600" indent="-228600">
              <a:buClr>
                <a:srgbClr val="293685"/>
              </a:buClr>
              <a:defRPr sz="1600"/>
            </a:lvl4pPr>
            <a:lvl5pPr marL="1719263" indent="-228600">
              <a:buClr>
                <a:srgbClr val="293685"/>
              </a:buCl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066800"/>
            <a:ext cx="4191000" cy="5059363"/>
          </a:xfrm>
        </p:spPr>
        <p:txBody>
          <a:bodyPr/>
          <a:lstStyle>
            <a:lvl1pPr>
              <a:buClr>
                <a:srgbClr val="293685"/>
              </a:buClr>
              <a:buFont typeface="Wingdings 2" pitchFamily="18" charset="2"/>
              <a:buChar char="»"/>
              <a:defRPr sz="2400"/>
            </a:lvl1pPr>
            <a:lvl2pPr>
              <a:buClr>
                <a:srgbClr val="293685"/>
              </a:buClr>
              <a:buFont typeface="Wingdings" pitchFamily="2" charset="2"/>
              <a:buChar char="ü"/>
              <a:defRPr sz="2000"/>
            </a:lvl2pPr>
            <a:lvl3pPr marL="1033463" indent="-228600">
              <a:buClr>
                <a:srgbClr val="293685"/>
              </a:buClr>
              <a:defRPr sz="1800"/>
            </a:lvl3pPr>
            <a:lvl4pPr marL="1371600" indent="-228600">
              <a:buClr>
                <a:srgbClr val="293685"/>
              </a:buClr>
              <a:buFont typeface="Arial" pitchFamily="34" charset="0"/>
              <a:buChar char="•"/>
              <a:defRPr sz="1600"/>
            </a:lvl4pPr>
            <a:lvl5pPr marL="1719263" indent="-228600">
              <a:buClr>
                <a:srgbClr val="293685"/>
              </a:buCl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282ED63-F903-49E3-90B1-C22521C242F8}" type="datetime1">
              <a:rPr lang="en-US" smtClean="0"/>
              <a:pPr/>
              <a:t>9/24/2024</a:t>
            </a:fld>
            <a:endParaRPr lang="en-US" dirty="0"/>
          </a:p>
        </p:txBody>
      </p:sp>
      <p:sp>
        <p:nvSpPr>
          <p:cNvPr id="6" name="Footer Placeholder 5"/>
          <p:cNvSpPr>
            <a:spLocks noGrp="1"/>
          </p:cNvSpPr>
          <p:nvPr>
            <p:ph type="ftr" sz="quarter" idx="11"/>
          </p:nvPr>
        </p:nvSpPr>
        <p:spPr/>
        <p:txBody>
          <a:bodyPr/>
          <a:lstStyle/>
          <a:p>
            <a:r>
              <a:rPr lang="en-US" dirty="0"/>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248820B-48F6-4C76-8E30-203C32B91387}" type="datetime1">
              <a:rPr lang="en-US" smtClean="0"/>
              <a:pPr/>
              <a:t>9/24/2024</a:t>
            </a:fld>
            <a:endParaRPr lang="en-US" dirty="0"/>
          </a:p>
        </p:txBody>
      </p:sp>
      <p:sp>
        <p:nvSpPr>
          <p:cNvPr id="4" name="Footer Placeholder 3"/>
          <p:cNvSpPr>
            <a:spLocks noGrp="1"/>
          </p:cNvSpPr>
          <p:nvPr>
            <p:ph type="ftr" sz="quarter" idx="11"/>
          </p:nvPr>
        </p:nvSpPr>
        <p:spPr/>
        <p:txBody>
          <a:bodyPr/>
          <a:lstStyle/>
          <a:p>
            <a:r>
              <a:rPr lang="en-US" dirty="0"/>
              <a:t>Integrity - Service - Innovation</a:t>
            </a:r>
          </a:p>
        </p:txBody>
      </p:sp>
      <p:sp>
        <p:nvSpPr>
          <p:cNvPr id="5" name="Slide Number Placeholder 4"/>
          <p:cNvSpPr>
            <a:spLocks noGrp="1"/>
          </p:cNvSpPr>
          <p:nvPr>
            <p:ph type="sldNum" sz="quarter" idx="12"/>
          </p:nvPr>
        </p:nvSpPr>
        <p:spPr/>
        <p:txBody>
          <a:bodyPr/>
          <a:lstStyle/>
          <a:p>
            <a:fld id="{AEDED5F5-54A3-4749-8E90-F5AFC8F8F0DA}" type="slidenum">
              <a:rPr lang="en-US" smtClean="0"/>
              <a:pPr/>
              <a:t>‹#›</a:t>
            </a:fld>
            <a:endParaRPr lang="en-US" dirty="0"/>
          </a:p>
        </p:txBody>
      </p:sp>
      <p:sp>
        <p:nvSpPr>
          <p:cNvPr id="6" name="Title 1"/>
          <p:cNvSpPr>
            <a:spLocks noGrp="1"/>
          </p:cNvSpPr>
          <p:nvPr>
            <p:ph type="title"/>
          </p:nvPr>
        </p:nvSpPr>
        <p:spPr>
          <a:xfrm>
            <a:off x="304800" y="152400"/>
            <a:ext cx="8534400" cy="381000"/>
          </a:xfrm>
        </p:spPr>
        <p:txBody>
          <a:bodyPr/>
          <a:lstStyle>
            <a:lvl1pPr algn="l">
              <a:defRPr/>
            </a:lvl1pPr>
          </a:lstStyle>
          <a:p>
            <a:r>
              <a:rPr lang="en-US" dirty="0"/>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Questions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Integrity - Service - Innovation</a:t>
            </a:r>
          </a:p>
        </p:txBody>
      </p:sp>
      <p:sp>
        <p:nvSpPr>
          <p:cNvPr id="5" name="TextBox 4"/>
          <p:cNvSpPr txBox="1"/>
          <p:nvPr userDrawn="1"/>
        </p:nvSpPr>
        <p:spPr>
          <a:xfrm>
            <a:off x="304800" y="134112"/>
            <a:ext cx="2209800" cy="461665"/>
          </a:xfrm>
          <a:prstGeom prst="rect">
            <a:avLst/>
          </a:prstGeom>
          <a:noFill/>
        </p:spPr>
        <p:txBody>
          <a:bodyPr wrap="square" rtlCol="0">
            <a:spAutoFit/>
          </a:bodyPr>
          <a:lstStyle/>
          <a:p>
            <a:r>
              <a:rPr kumimoji="0" lang="en-US" sz="2400" b="1" i="0" u="none" strike="noStrike" kern="1200" cap="none" spc="0" normalizeH="0" baseline="0" noProof="0" dirty="0">
                <a:ln>
                  <a:noFill/>
                </a:ln>
                <a:solidFill>
                  <a:srgbClr val="293685"/>
                </a:solidFill>
                <a:effectLst/>
                <a:uLnTx/>
                <a:uFillTx/>
                <a:latin typeface="Arial" pitchFamily="34" charset="0"/>
                <a:ea typeface="+mj-ea"/>
                <a:cs typeface="Arial" pitchFamily="34" charset="0"/>
              </a:rPr>
              <a:t>Questions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Questions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Integrity - Service - Innovation</a:t>
            </a:r>
          </a:p>
        </p:txBody>
      </p:sp>
      <p:sp>
        <p:nvSpPr>
          <p:cNvPr id="5" name="TextBox 4"/>
          <p:cNvSpPr txBox="1"/>
          <p:nvPr userDrawn="1"/>
        </p:nvSpPr>
        <p:spPr>
          <a:xfrm>
            <a:off x="304800" y="134112"/>
            <a:ext cx="2209800" cy="461665"/>
          </a:xfrm>
          <a:prstGeom prst="rect">
            <a:avLst/>
          </a:prstGeom>
          <a:noFill/>
        </p:spPr>
        <p:txBody>
          <a:bodyPr wrap="square" rtlCol="0">
            <a:spAutoFit/>
          </a:bodyPr>
          <a:lstStyle/>
          <a:p>
            <a:r>
              <a:rPr kumimoji="0" lang="en-US" sz="2400" b="1" i="0" u="none" strike="noStrike" kern="1200" cap="none" spc="0" normalizeH="0" baseline="0" noProof="0" dirty="0">
                <a:ln>
                  <a:noFill/>
                </a:ln>
                <a:solidFill>
                  <a:srgbClr val="293685"/>
                </a:solidFill>
                <a:effectLst/>
                <a:uLnTx/>
                <a:uFillTx/>
                <a:latin typeface="Arial" pitchFamily="34" charset="0"/>
                <a:ea typeface="+mj-ea"/>
                <a:cs typeface="Arial" pitchFamily="34" charset="0"/>
              </a:rPr>
              <a:t>Questions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Integrity - Service - Innovation</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image of logo for &quot;Proudly Serving America's Heroes&quot;"/>
          <p:cNvPicPr>
            <a:picLocks noChangeAspect="1"/>
          </p:cNvPicPr>
          <p:nvPr/>
        </p:nvPicPr>
        <p:blipFill>
          <a:blip r:embed="rId3" cstate="print"/>
          <a:stretch>
            <a:fillRect/>
          </a:stretch>
        </p:blipFill>
        <p:spPr>
          <a:xfrm rot="21047877">
            <a:off x="7089003" y="5457826"/>
            <a:ext cx="1857483" cy="1059560"/>
          </a:xfrm>
          <a:prstGeom prst="rect">
            <a:avLst/>
          </a:prstGeom>
        </p:spPr>
      </p:pic>
      <p:sp>
        <p:nvSpPr>
          <p:cNvPr id="8" name="Pentagon 7"/>
          <p:cNvSpPr/>
          <p:nvPr/>
        </p:nvSpPr>
        <p:spPr bwMode="auto">
          <a:xfrm>
            <a:off x="0" y="6572250"/>
            <a:ext cx="8715375" cy="161925"/>
          </a:xfrm>
          <a:prstGeom prst="homePlate">
            <a:avLst/>
          </a:prstGeom>
          <a:solidFill>
            <a:srgbClr val="282C69"/>
          </a:solidFill>
          <a:ln w="9525" cap="flat" cmpd="sng" algn="ctr">
            <a:noFill/>
            <a:prstDash val="solid"/>
            <a:miter lim="800000"/>
            <a:headEnd type="none" w="med" len="med"/>
            <a:tailEnd type="none" w="med" len="med"/>
          </a:ln>
          <a:effectLst/>
        </p:spPr>
        <p:txBody>
          <a:bodyPr wrap="none"/>
          <a:lstStyle/>
          <a:p>
            <a:pPr>
              <a:defRPr/>
            </a:pPr>
            <a:endParaRPr lang="en-US" dirty="0"/>
          </a:p>
        </p:txBody>
      </p:sp>
      <p:sp>
        <p:nvSpPr>
          <p:cNvPr id="4" name="Date Placeholder 3"/>
          <p:cNvSpPr>
            <a:spLocks noGrp="1"/>
          </p:cNvSpPr>
          <p:nvPr>
            <p:ph type="dt" sz="half" idx="2"/>
          </p:nvPr>
        </p:nvSpPr>
        <p:spPr>
          <a:xfrm>
            <a:off x="457200" y="6562344"/>
            <a:ext cx="2133600" cy="168275"/>
          </a:xfrm>
          <a:prstGeom prst="rect">
            <a:avLst/>
          </a:prstGeom>
        </p:spPr>
        <p:txBody>
          <a:bodyPr vert="horz" lIns="91440" tIns="45720" rIns="91440" bIns="45720" rtlCol="0" anchor="ctr"/>
          <a:lstStyle>
            <a:lvl1pPr algn="l">
              <a:defRPr sz="800">
                <a:solidFill>
                  <a:schemeClr val="bg1"/>
                </a:solidFill>
                <a:latin typeface="Arial" pitchFamily="34" charset="0"/>
                <a:cs typeface="Arial" pitchFamily="34" charset="0"/>
              </a:defRPr>
            </a:lvl1pPr>
          </a:lstStyle>
          <a:p>
            <a:fld id="{5FDCF6B4-D0DA-46AE-957F-F8C0A07006B2}" type="datetime1">
              <a:rPr lang="en-US" smtClean="0"/>
              <a:pPr/>
              <a:t>9/24/2024</a:t>
            </a:fld>
            <a:endParaRPr lang="en-US" dirty="0"/>
          </a:p>
        </p:txBody>
      </p:sp>
      <p:sp>
        <p:nvSpPr>
          <p:cNvPr id="5" name="Footer Placeholder 4"/>
          <p:cNvSpPr>
            <a:spLocks noGrp="1"/>
          </p:cNvSpPr>
          <p:nvPr>
            <p:ph type="ftr" sz="quarter" idx="3"/>
          </p:nvPr>
        </p:nvSpPr>
        <p:spPr>
          <a:xfrm>
            <a:off x="3124200" y="6562344"/>
            <a:ext cx="2895600" cy="168275"/>
          </a:xfrm>
          <a:prstGeom prst="rect">
            <a:avLst/>
          </a:prstGeom>
        </p:spPr>
        <p:txBody>
          <a:bodyPr vert="horz" lIns="91440" tIns="45720" rIns="91440" bIns="45720" rtlCol="0" anchor="ctr"/>
          <a:lstStyle>
            <a:lvl1pPr algn="ctr">
              <a:defRPr sz="1050" b="1">
                <a:solidFill>
                  <a:schemeClr val="bg1"/>
                </a:solidFill>
                <a:latin typeface="Arial" pitchFamily="34" charset="0"/>
                <a:cs typeface="Arial" pitchFamily="34" charset="0"/>
              </a:defRPr>
            </a:lvl1pPr>
          </a:lstStyle>
          <a:p>
            <a:r>
              <a:rPr lang="en-US" dirty="0"/>
              <a:t>Integrity - Service - Innovation</a:t>
            </a:r>
          </a:p>
        </p:txBody>
      </p:sp>
      <p:sp>
        <p:nvSpPr>
          <p:cNvPr id="6" name="Slide Number Placeholder 5"/>
          <p:cNvSpPr>
            <a:spLocks noGrp="1"/>
          </p:cNvSpPr>
          <p:nvPr>
            <p:ph type="sldNum" sz="quarter" idx="4"/>
          </p:nvPr>
        </p:nvSpPr>
        <p:spPr>
          <a:xfrm>
            <a:off x="6534912" y="6562344"/>
            <a:ext cx="2133600" cy="168275"/>
          </a:xfrm>
          <a:prstGeom prst="rect">
            <a:avLst/>
          </a:prstGeom>
        </p:spPr>
        <p:txBody>
          <a:bodyPr vert="horz" lIns="91440" tIns="45720" rIns="91440" bIns="45720" rtlCol="0" anchor="ctr"/>
          <a:lstStyle>
            <a:lvl1pPr algn="r">
              <a:defRPr sz="800">
                <a:solidFill>
                  <a:schemeClr val="bg1"/>
                </a:solidFill>
                <a:latin typeface="Arial" pitchFamily="34" charset="0"/>
                <a:cs typeface="Arial" pitchFamily="34" charset="0"/>
              </a:defRPr>
            </a:lvl1pPr>
          </a:lstStyle>
          <a:p>
            <a:fld id="{6C30C76A-07FC-4260-99EA-1CFB63604932}" type="slidenum">
              <a:rPr lang="en-US" smtClean="0"/>
              <a:pPr/>
              <a:t>‹#›</a:t>
            </a:fld>
            <a:endParaRPr lang="en-US" dirty="0"/>
          </a:p>
        </p:txBody>
      </p:sp>
      <p:pic>
        <p:nvPicPr>
          <p:cNvPr id="9" name="Picture 14" descr="star.png"/>
          <p:cNvPicPr>
            <a:picLocks noChangeAspect="1"/>
          </p:cNvPicPr>
          <p:nvPr/>
        </p:nvPicPr>
        <p:blipFill>
          <a:blip r:embed="rId4" cstate="print"/>
          <a:srcRect/>
          <a:stretch>
            <a:fillRect/>
          </a:stretch>
        </p:blipFill>
        <p:spPr bwMode="auto">
          <a:xfrm>
            <a:off x="8710613" y="6492875"/>
            <a:ext cx="276225" cy="254000"/>
          </a:xfrm>
          <a:prstGeom prst="rect">
            <a:avLst/>
          </a:prstGeom>
          <a:noFill/>
          <a:ln w="9525">
            <a:noFill/>
            <a:miter lim="800000"/>
            <a:headEnd/>
            <a:tailEnd/>
          </a:ln>
        </p:spPr>
      </p:pic>
      <p:pic>
        <p:nvPicPr>
          <p:cNvPr id="12" name="Picture 9" descr="DFAS Checkmark Logo"/>
          <p:cNvPicPr>
            <a:picLocks noChangeAspect="1" noChangeArrowheads="1"/>
          </p:cNvPicPr>
          <p:nvPr/>
        </p:nvPicPr>
        <p:blipFill>
          <a:blip r:embed="rId5" cstate="print"/>
          <a:srcRect/>
          <a:stretch>
            <a:fillRect/>
          </a:stretch>
        </p:blipFill>
        <p:spPr bwMode="auto">
          <a:xfrm>
            <a:off x="6376988" y="241300"/>
            <a:ext cx="2262187" cy="2262188"/>
          </a:xfrm>
          <a:prstGeom prst="rect">
            <a:avLst/>
          </a:prstGeom>
          <a:noFill/>
          <a:ln w="9525">
            <a:noFill/>
            <a:miter lim="800000"/>
            <a:headEnd/>
            <a:tailEnd/>
          </a:ln>
        </p:spPr>
      </p:pic>
      <p:sp>
        <p:nvSpPr>
          <p:cNvPr id="13" name="TextBox 12"/>
          <p:cNvSpPr txBox="1"/>
          <p:nvPr/>
        </p:nvSpPr>
        <p:spPr>
          <a:xfrm>
            <a:off x="933450" y="3394392"/>
            <a:ext cx="5553075" cy="369888"/>
          </a:xfrm>
          <a:prstGeom prst="rect">
            <a:avLst/>
          </a:prstGeom>
          <a:noFill/>
        </p:spPr>
        <p:txBody>
          <a:bodyPr>
            <a:spAutoFit/>
          </a:bodyPr>
          <a:lstStyle/>
          <a:p>
            <a:pPr>
              <a:defRPr/>
            </a:pPr>
            <a:r>
              <a:rPr lang="en-US" i="1" dirty="0">
                <a:solidFill>
                  <a:srgbClr val="626364"/>
                </a:solidFill>
              </a:rPr>
              <a:t>Defense Finance and Accounting Service</a:t>
            </a:r>
          </a:p>
        </p:txBody>
      </p:sp>
    </p:spTree>
  </p:cSld>
  <p:clrMap bg1="lt1" tx1="dk1" bg2="lt2" tx2="dk2" accent1="accent1" accent2="accent2" accent3="accent3" accent4="accent4" accent5="accent5" accent6="accent6" hlink="hlink" folHlink="folHlink"/>
  <p:sldLayoutIdLst>
    <p:sldLayoutId id="2147483649" r:id="rId1"/>
  </p:sldLayoutIdLst>
  <p:hf hdr="0"/>
  <p:txStyles>
    <p:titleStyle>
      <a:lvl1pPr algn="ctr" defTabSz="914400" rtl="0" eaLnBrk="1" latinLnBrk="0" hangingPunct="1">
        <a:spcBef>
          <a:spcPct val="0"/>
        </a:spcBef>
        <a:buNone/>
        <a:defRPr lang="en-US" sz="2400" b="1" kern="1200" dirty="0">
          <a:solidFill>
            <a:srgbClr val="293685"/>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2400" kern="1200" dirty="0" smtClean="0">
          <a:solidFill>
            <a:srgbClr val="293685"/>
          </a:solidFill>
          <a:latin typeface="Arial" pitchFamily="34" charset="0"/>
          <a:ea typeface="+mj-ea"/>
          <a:cs typeface="Arial" pitchFamily="34" charset="0"/>
        </a:defRPr>
      </a:lvl1pPr>
      <a:lvl2pPr marL="742950" indent="-285750" algn="l" defTabSz="914400" rtl="0" eaLnBrk="1" latinLnBrk="0" hangingPunct="1">
        <a:spcBef>
          <a:spcPct val="20000"/>
        </a:spcBef>
        <a:buFont typeface="Arial" pitchFamily="34" charset="0"/>
        <a:buChar char="–"/>
        <a:defRPr lang="en-US" sz="2000" kern="1200" dirty="0" smtClean="0">
          <a:solidFill>
            <a:srgbClr val="000000"/>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1800" kern="1200" dirty="0" smtClean="0">
          <a:solidFill>
            <a:srgbClr val="00000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1600" kern="1200" dirty="0" smtClean="0">
          <a:solidFill>
            <a:srgbClr val="00000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1600" kern="1200" dirty="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Pentagon 8"/>
          <p:cNvSpPr/>
          <p:nvPr/>
        </p:nvSpPr>
        <p:spPr bwMode="auto">
          <a:xfrm>
            <a:off x="0" y="6572250"/>
            <a:ext cx="8715375" cy="161925"/>
          </a:xfrm>
          <a:prstGeom prst="homePlate">
            <a:avLst/>
          </a:prstGeom>
          <a:solidFill>
            <a:srgbClr val="282C69"/>
          </a:solidFill>
          <a:ln w="9525" cap="flat" cmpd="sng" algn="ctr">
            <a:noFill/>
            <a:prstDash val="solid"/>
            <a:miter lim="800000"/>
            <a:headEnd type="none" w="med" len="med"/>
            <a:tailEnd type="none" w="med" len="med"/>
          </a:ln>
          <a:effectLst/>
        </p:spPr>
        <p:txBody>
          <a:bodyPr wrap="none"/>
          <a:lstStyle/>
          <a:p>
            <a:pPr>
              <a:defRPr/>
            </a:pPr>
            <a:endParaRPr lang="en-US" dirty="0"/>
          </a:p>
        </p:txBody>
      </p:sp>
      <p:sp>
        <p:nvSpPr>
          <p:cNvPr id="2" name="Title Placeholder 1"/>
          <p:cNvSpPr>
            <a:spLocks noGrp="1"/>
          </p:cNvSpPr>
          <p:nvPr>
            <p:ph type="title"/>
          </p:nvPr>
        </p:nvSpPr>
        <p:spPr>
          <a:xfrm>
            <a:off x="304800" y="152400"/>
            <a:ext cx="8534400" cy="381000"/>
          </a:xfrm>
          <a:prstGeom prst="rect">
            <a:avLst/>
          </a:prstGeom>
        </p:spPr>
        <p:txBody>
          <a:bodyPr vert="horz" lIns="91440" tIns="45720" rIns="91440" bIns="45720" rtlCol="0" anchor="ctr">
            <a:normAutofit/>
          </a:bodyPr>
          <a:lstStyle/>
          <a:p>
            <a:pPr lvl="0" algn="l" defTabSz="914400" rtl="0" eaLnBrk="0" fontAlgn="base" latinLnBrk="0" hangingPunct="0">
              <a:spcBef>
                <a:spcPct val="0"/>
              </a:spcBef>
              <a:spcAft>
                <a:spcPct val="0"/>
              </a:spcAft>
              <a:buNone/>
            </a:pPr>
            <a:r>
              <a:rPr lang="en-US" dirty="0"/>
              <a:t>Click to edit Master title style</a:t>
            </a:r>
          </a:p>
        </p:txBody>
      </p:sp>
      <p:sp>
        <p:nvSpPr>
          <p:cNvPr id="3" name="Text Placeholder 2"/>
          <p:cNvSpPr>
            <a:spLocks noGrp="1"/>
          </p:cNvSpPr>
          <p:nvPr>
            <p:ph type="body" idx="1"/>
          </p:nvPr>
        </p:nvSpPr>
        <p:spPr>
          <a:xfrm>
            <a:off x="304800" y="1066800"/>
            <a:ext cx="8534400" cy="5105400"/>
          </a:xfrm>
          <a:prstGeom prst="rect">
            <a:avLst/>
          </a:prstGeom>
        </p:spPr>
        <p:txBody>
          <a:bodyPr vert="horz" lIns="91440" tIns="45720" rIns="91440" bIns="45720" rtlCol="0">
            <a:normAutofit/>
          </a:bodyPr>
          <a:lstStyle/>
          <a:p>
            <a:pPr marL="342900" lvl="0" indent="-342900" algn="l" defTabSz="914400" rtl="0" eaLnBrk="0" fontAlgn="base" latinLnBrk="0" hangingPunct="0">
              <a:spcBef>
                <a:spcPct val="20000"/>
              </a:spcBef>
              <a:spcAft>
                <a:spcPct val="0"/>
              </a:spcAft>
              <a:buClr>
                <a:srgbClr val="282C69"/>
              </a:buClr>
              <a:buFont typeface="Wingdings 2" pitchFamily="18" charset="2"/>
              <a:buChar char=""/>
            </a:pPr>
            <a:r>
              <a:rPr lang="en-US" dirty="0"/>
              <a:t>Click to edit Master text styles</a:t>
            </a:r>
          </a:p>
          <a:p>
            <a:pPr marL="742950" lvl="1" indent="-285750" algn="l" defTabSz="914400" rtl="0" eaLnBrk="0" fontAlgn="base" latinLnBrk="0" hangingPunct="0">
              <a:spcBef>
                <a:spcPct val="20000"/>
              </a:spcBef>
              <a:spcAft>
                <a:spcPct val="0"/>
              </a:spcAft>
              <a:buClr>
                <a:srgbClr val="282C69"/>
              </a:buClr>
              <a:buFont typeface="Wingdings 2" pitchFamily="18" charset="2"/>
              <a:buChar char="P"/>
            </a:pPr>
            <a:r>
              <a:rPr lang="en-US" dirty="0"/>
              <a:t>Second level</a:t>
            </a:r>
          </a:p>
          <a:p>
            <a:pPr marL="1085850" lvl="2" indent="-228600" algn="l" defTabSz="914400" rtl="0" eaLnBrk="0" fontAlgn="base" latinLnBrk="0" hangingPunct="0">
              <a:spcBef>
                <a:spcPct val="20000"/>
              </a:spcBef>
              <a:spcAft>
                <a:spcPct val="0"/>
              </a:spcAft>
              <a:buClr>
                <a:srgbClr val="282C69"/>
              </a:buClr>
              <a:buFont typeface="Wingdings 2" pitchFamily="18" charset="2"/>
              <a:buChar char=""/>
            </a:pPr>
            <a:r>
              <a:rPr lang="en-US" dirty="0"/>
              <a:t>Third level</a:t>
            </a:r>
          </a:p>
          <a:p>
            <a:pPr marL="1428750" lvl="3" indent="-228600" algn="l" defTabSz="914400" rtl="0" eaLnBrk="0" fontAlgn="base" latinLnBrk="0" hangingPunct="0">
              <a:spcBef>
                <a:spcPct val="20000"/>
              </a:spcBef>
              <a:spcAft>
                <a:spcPct val="0"/>
              </a:spcAft>
              <a:buClr>
                <a:srgbClr val="282C69"/>
              </a:buClr>
              <a:buFont typeface="Wingdings 2" pitchFamily="18" charset="2"/>
              <a:buChar char=""/>
            </a:pPr>
            <a:r>
              <a:rPr lang="en-US" dirty="0"/>
              <a:t>Fourth level</a:t>
            </a:r>
          </a:p>
          <a:p>
            <a:pPr marL="1771650" lvl="4" indent="-228600" algn="l" defTabSz="914400" rtl="0" eaLnBrk="0" fontAlgn="base" latinLnBrk="0" hangingPunct="0">
              <a:spcBef>
                <a:spcPct val="20000"/>
              </a:spcBef>
              <a:spcAft>
                <a:spcPct val="0"/>
              </a:spcAft>
              <a:buClr>
                <a:srgbClr val="282C69"/>
              </a:buClr>
              <a:buFont typeface="Wingdings 2" pitchFamily="18" charset="2"/>
              <a:buChar char=""/>
            </a:pPr>
            <a:r>
              <a:rPr lang="en-US" dirty="0"/>
              <a:t>Fifth level</a:t>
            </a:r>
          </a:p>
        </p:txBody>
      </p:sp>
      <p:sp>
        <p:nvSpPr>
          <p:cNvPr id="4" name="Date Placeholder 3"/>
          <p:cNvSpPr>
            <a:spLocks noGrp="1"/>
          </p:cNvSpPr>
          <p:nvPr>
            <p:ph type="dt" sz="half" idx="2"/>
          </p:nvPr>
        </p:nvSpPr>
        <p:spPr>
          <a:xfrm>
            <a:off x="457200" y="6562344"/>
            <a:ext cx="2133600" cy="168275"/>
          </a:xfrm>
          <a:prstGeom prst="rect">
            <a:avLst/>
          </a:prstGeom>
        </p:spPr>
        <p:txBody>
          <a:bodyPr vert="horz" lIns="91440" tIns="45720" rIns="91440" bIns="45720" rtlCol="0" anchor="ctr"/>
          <a:lstStyle>
            <a:lvl1pPr algn="l">
              <a:defRPr sz="800">
                <a:solidFill>
                  <a:schemeClr val="bg1"/>
                </a:solidFill>
                <a:latin typeface="Arial" pitchFamily="34" charset="0"/>
                <a:cs typeface="Arial" pitchFamily="34" charset="0"/>
              </a:defRPr>
            </a:lvl1pPr>
          </a:lstStyle>
          <a:p>
            <a:fld id="{2D69E164-5E49-43FD-9203-20DA3290BB23}" type="datetime1">
              <a:rPr lang="en-US" smtClean="0"/>
              <a:pPr/>
              <a:t>9/24/2024</a:t>
            </a:fld>
            <a:endParaRPr lang="en-US" dirty="0"/>
          </a:p>
        </p:txBody>
      </p:sp>
      <p:sp>
        <p:nvSpPr>
          <p:cNvPr id="5" name="Footer Placeholder 4"/>
          <p:cNvSpPr>
            <a:spLocks noGrp="1"/>
          </p:cNvSpPr>
          <p:nvPr>
            <p:ph type="ftr" sz="quarter" idx="3"/>
          </p:nvPr>
        </p:nvSpPr>
        <p:spPr>
          <a:xfrm>
            <a:off x="3124200" y="6562344"/>
            <a:ext cx="2895600" cy="168275"/>
          </a:xfrm>
          <a:prstGeom prst="rect">
            <a:avLst/>
          </a:prstGeom>
        </p:spPr>
        <p:txBody>
          <a:bodyPr vert="horz" lIns="91440" tIns="45720" rIns="91440" bIns="45720" rtlCol="0" anchor="ctr"/>
          <a:lstStyle>
            <a:lvl1pPr algn="ctr">
              <a:defRPr sz="1050" b="1">
                <a:solidFill>
                  <a:schemeClr val="bg1"/>
                </a:solidFill>
                <a:latin typeface="Arial" pitchFamily="34" charset="0"/>
                <a:cs typeface="Arial" pitchFamily="34" charset="0"/>
              </a:defRPr>
            </a:lvl1pPr>
          </a:lstStyle>
          <a:p>
            <a:r>
              <a:rPr lang="en-US" dirty="0"/>
              <a:t>Integrity - Service - Innovation</a:t>
            </a:r>
          </a:p>
        </p:txBody>
      </p:sp>
      <p:sp>
        <p:nvSpPr>
          <p:cNvPr id="6" name="Slide Number Placeholder 5"/>
          <p:cNvSpPr>
            <a:spLocks noGrp="1"/>
          </p:cNvSpPr>
          <p:nvPr>
            <p:ph type="sldNum" sz="quarter" idx="4"/>
          </p:nvPr>
        </p:nvSpPr>
        <p:spPr>
          <a:xfrm>
            <a:off x="6553200" y="6571489"/>
            <a:ext cx="2057400" cy="152400"/>
          </a:xfrm>
          <a:prstGeom prst="rect">
            <a:avLst/>
          </a:prstGeom>
        </p:spPr>
        <p:txBody>
          <a:bodyPr vert="horz" lIns="91440" tIns="45720" rIns="91440" bIns="45720" rtlCol="0" anchor="ctr"/>
          <a:lstStyle>
            <a:lvl1pPr algn="r">
              <a:defRPr sz="800">
                <a:solidFill>
                  <a:schemeClr val="bg1"/>
                </a:solidFill>
                <a:latin typeface="Arial" pitchFamily="34" charset="0"/>
                <a:cs typeface="Arial" pitchFamily="34" charset="0"/>
              </a:defRPr>
            </a:lvl1pPr>
          </a:lstStyle>
          <a:p>
            <a:fld id="{AEDED5F5-54A3-4749-8E90-F5AFC8F8F0DA}" type="slidenum">
              <a:rPr lang="en-US" smtClean="0"/>
              <a:pPr/>
              <a:t>‹#›</a:t>
            </a:fld>
            <a:endParaRPr lang="en-US" dirty="0"/>
          </a:p>
        </p:txBody>
      </p:sp>
      <p:sp>
        <p:nvSpPr>
          <p:cNvPr id="7" name="Rectangle 15"/>
          <p:cNvSpPr>
            <a:spLocks noChangeArrowheads="1"/>
          </p:cNvSpPr>
          <p:nvPr/>
        </p:nvSpPr>
        <p:spPr bwMode="auto">
          <a:xfrm>
            <a:off x="-9525" y="752475"/>
            <a:ext cx="9001125" cy="65565"/>
          </a:xfrm>
          <a:prstGeom prst="rect">
            <a:avLst/>
          </a:prstGeom>
          <a:solidFill>
            <a:srgbClr val="D20000"/>
          </a:solidFill>
          <a:ln w="9525">
            <a:noFill/>
            <a:miter lim="800000"/>
            <a:headEnd/>
            <a:tailEnd/>
          </a:ln>
          <a:effectLst/>
        </p:spPr>
        <p:txBody>
          <a:bodyPr wrap="none" anchor="ctr"/>
          <a:lstStyle/>
          <a:p>
            <a:pPr algn="ctr" eaLnBrk="1" hangingPunct="1">
              <a:defRPr/>
            </a:pPr>
            <a:endParaRPr lang="en-US" sz="2400" dirty="0">
              <a:solidFill>
                <a:srgbClr val="000099"/>
              </a:solidFill>
              <a:latin typeface="Times New Roman" pitchFamily="18" charset="0"/>
            </a:endParaRPr>
          </a:p>
        </p:txBody>
      </p:sp>
      <p:cxnSp>
        <p:nvCxnSpPr>
          <p:cNvPr id="8" name="Straight Connector 23"/>
          <p:cNvCxnSpPr>
            <a:cxnSpLocks noChangeShapeType="1"/>
          </p:cNvCxnSpPr>
          <p:nvPr/>
        </p:nvCxnSpPr>
        <p:spPr bwMode="auto">
          <a:xfrm>
            <a:off x="0" y="704850"/>
            <a:ext cx="8991600" cy="0"/>
          </a:xfrm>
          <a:prstGeom prst="line">
            <a:avLst/>
          </a:prstGeom>
          <a:noFill/>
          <a:ln w="41275" algn="ctr">
            <a:solidFill>
              <a:srgbClr val="626364"/>
            </a:solidFill>
            <a:miter lim="800000"/>
            <a:headEnd/>
            <a:tailEnd/>
          </a:ln>
        </p:spPr>
      </p:cxnSp>
      <p:pic>
        <p:nvPicPr>
          <p:cNvPr id="10" name="Picture 14" descr="star.png"/>
          <p:cNvPicPr>
            <a:picLocks noChangeAspect="1"/>
          </p:cNvPicPr>
          <p:nvPr/>
        </p:nvPicPr>
        <p:blipFill>
          <a:blip r:embed="rId6" cstate="print"/>
          <a:srcRect/>
          <a:stretch>
            <a:fillRect/>
          </a:stretch>
        </p:blipFill>
        <p:spPr bwMode="auto">
          <a:xfrm>
            <a:off x="8710613" y="6492875"/>
            <a:ext cx="276225" cy="254000"/>
          </a:xfrm>
          <a:prstGeom prst="rect">
            <a:avLst/>
          </a:prstGeom>
          <a:noFill/>
          <a:ln w="9525">
            <a:noFill/>
            <a:miter lim="800000"/>
            <a:headEnd/>
            <a:tailEnd/>
          </a:ln>
        </p:spPr>
      </p:pic>
      <p:pic>
        <p:nvPicPr>
          <p:cNvPr id="11" name="Content Placeholder 7" descr="PSAH_print copy.png"/>
          <p:cNvPicPr>
            <a:picLocks noChangeAspect="1"/>
          </p:cNvPicPr>
          <p:nvPr/>
        </p:nvPicPr>
        <p:blipFill>
          <a:blip r:embed="rId7" cstate="print"/>
          <a:stretch>
            <a:fillRect/>
          </a:stretch>
        </p:blipFill>
        <p:spPr>
          <a:xfrm rot="21124576">
            <a:off x="7787090" y="186223"/>
            <a:ext cx="1328584" cy="747328"/>
          </a:xfrm>
          <a:prstGeom prst="rect">
            <a:avLst/>
          </a:prstGeom>
        </p:spPr>
      </p:pic>
    </p:spTree>
  </p:cSld>
  <p:clrMap bg1="lt1" tx1="dk1" bg2="lt2" tx2="dk2" accent1="accent1" accent2="accent2" accent3="accent3" accent4="accent4" accent5="accent5" accent6="accent6" hlink="hlink" folHlink="folHlink"/>
  <p:sldLayoutIdLst>
    <p:sldLayoutId id="2147483690" r:id="rId1"/>
    <p:sldLayoutId id="2147483695" r:id="rId2"/>
    <p:sldLayoutId id="2147483665" r:id="rId3"/>
    <p:sldLayoutId id="2147483698" r:id="rId4"/>
  </p:sldLayoutIdLst>
  <p:hf hdr="0"/>
  <p:txStyles>
    <p:titleStyle>
      <a:lvl1pPr algn="ctr" defTabSz="914400" rtl="0" eaLnBrk="1" latinLnBrk="0" hangingPunct="1">
        <a:spcBef>
          <a:spcPct val="0"/>
        </a:spcBef>
        <a:buNone/>
        <a:defRPr lang="en-US" sz="2400" b="1" kern="1200" dirty="0" smtClean="0">
          <a:solidFill>
            <a:srgbClr val="293685"/>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Wingdings" pitchFamily="2" charset="2"/>
        <a:buChar char="ü"/>
        <a:defRPr lang="en-US" sz="2400" kern="1200" dirty="0" smtClean="0">
          <a:solidFill>
            <a:srgbClr val="293685"/>
          </a:solidFill>
          <a:latin typeface="Arial" pitchFamily="34" charset="0"/>
          <a:ea typeface="+mj-ea"/>
          <a:cs typeface="Arial" pitchFamily="34" charset="0"/>
        </a:defRPr>
      </a:lvl1pPr>
      <a:lvl2pPr marL="742950" indent="-285750" algn="l" defTabSz="914400" rtl="0" eaLnBrk="1" latinLnBrk="0" hangingPunct="1">
        <a:spcBef>
          <a:spcPct val="20000"/>
        </a:spcBef>
        <a:buFontTx/>
        <a:buNone/>
        <a:defRPr lang="en-US" sz="2000" kern="1200" baseline="0" dirty="0" smtClean="0">
          <a:solidFill>
            <a:srgbClr val="000000"/>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1800" kern="1200" dirty="0" smtClean="0">
          <a:solidFill>
            <a:srgbClr val="00000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1600" kern="1200" dirty="0" smtClean="0">
          <a:solidFill>
            <a:srgbClr val="00000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1600" kern="1200" dirty="0" smtClean="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Pentagon 8"/>
          <p:cNvSpPr/>
          <p:nvPr/>
        </p:nvSpPr>
        <p:spPr bwMode="auto">
          <a:xfrm>
            <a:off x="0" y="6572250"/>
            <a:ext cx="8715375" cy="161925"/>
          </a:xfrm>
          <a:prstGeom prst="homePlate">
            <a:avLst/>
          </a:prstGeom>
          <a:solidFill>
            <a:srgbClr val="282C69"/>
          </a:solidFill>
          <a:ln w="9525" cap="flat" cmpd="sng" algn="ctr">
            <a:noFill/>
            <a:prstDash val="solid"/>
            <a:miter lim="800000"/>
            <a:headEnd type="none" w="med" len="med"/>
            <a:tailEnd type="none" w="med" len="med"/>
          </a:ln>
          <a:effectLst/>
        </p:spPr>
        <p:txBody>
          <a:bodyPr wrap="none"/>
          <a:lstStyle/>
          <a:p>
            <a:pPr>
              <a:defRPr/>
            </a:pPr>
            <a:endParaRPr lang="en-US" dirty="0"/>
          </a:p>
        </p:txBody>
      </p:sp>
      <p:sp>
        <p:nvSpPr>
          <p:cNvPr id="5" name="Footer Placeholder 4"/>
          <p:cNvSpPr>
            <a:spLocks noGrp="1"/>
          </p:cNvSpPr>
          <p:nvPr>
            <p:ph type="ftr" sz="quarter" idx="3"/>
          </p:nvPr>
        </p:nvSpPr>
        <p:spPr>
          <a:xfrm>
            <a:off x="3124200" y="6562344"/>
            <a:ext cx="2895600" cy="168275"/>
          </a:xfrm>
          <a:prstGeom prst="rect">
            <a:avLst/>
          </a:prstGeom>
        </p:spPr>
        <p:txBody>
          <a:bodyPr vert="horz" lIns="91440" tIns="45720" rIns="91440" bIns="45720" rtlCol="0" anchor="ctr"/>
          <a:lstStyle>
            <a:lvl1pPr algn="ctr">
              <a:defRPr sz="1050" b="1">
                <a:solidFill>
                  <a:schemeClr val="bg1"/>
                </a:solidFill>
                <a:latin typeface="Arial" pitchFamily="34" charset="0"/>
                <a:cs typeface="Arial" pitchFamily="34" charset="0"/>
              </a:defRPr>
            </a:lvl1pPr>
          </a:lstStyle>
          <a:p>
            <a:r>
              <a:rPr lang="en-US" dirty="0"/>
              <a:t>Integrity - Service - Innovation</a:t>
            </a:r>
          </a:p>
        </p:txBody>
      </p:sp>
      <p:sp>
        <p:nvSpPr>
          <p:cNvPr id="7" name="Rectangle 15"/>
          <p:cNvSpPr>
            <a:spLocks noChangeArrowheads="1"/>
          </p:cNvSpPr>
          <p:nvPr/>
        </p:nvSpPr>
        <p:spPr bwMode="auto">
          <a:xfrm>
            <a:off x="-9525" y="752475"/>
            <a:ext cx="9153525" cy="66675"/>
          </a:xfrm>
          <a:prstGeom prst="rect">
            <a:avLst/>
          </a:prstGeom>
          <a:solidFill>
            <a:srgbClr val="D20000"/>
          </a:solidFill>
          <a:ln w="9525">
            <a:noFill/>
            <a:miter lim="800000"/>
            <a:headEnd/>
            <a:tailEnd/>
          </a:ln>
          <a:effectLst/>
        </p:spPr>
        <p:txBody>
          <a:bodyPr wrap="none" anchor="ctr"/>
          <a:lstStyle/>
          <a:p>
            <a:pPr algn="ctr" eaLnBrk="1" hangingPunct="1">
              <a:defRPr/>
            </a:pPr>
            <a:endParaRPr lang="en-US" sz="2400" dirty="0">
              <a:solidFill>
                <a:srgbClr val="000099"/>
              </a:solidFill>
              <a:latin typeface="Times New Roman" pitchFamily="18" charset="0"/>
            </a:endParaRPr>
          </a:p>
        </p:txBody>
      </p:sp>
      <p:cxnSp>
        <p:nvCxnSpPr>
          <p:cNvPr id="8" name="Straight Connector 23"/>
          <p:cNvCxnSpPr>
            <a:cxnSpLocks noChangeShapeType="1"/>
          </p:cNvCxnSpPr>
          <p:nvPr/>
        </p:nvCxnSpPr>
        <p:spPr bwMode="auto">
          <a:xfrm>
            <a:off x="0" y="704850"/>
            <a:ext cx="9144000" cy="0"/>
          </a:xfrm>
          <a:prstGeom prst="line">
            <a:avLst/>
          </a:prstGeom>
          <a:noFill/>
          <a:ln w="41275" algn="ctr">
            <a:solidFill>
              <a:srgbClr val="626364"/>
            </a:solidFill>
            <a:miter lim="800000"/>
            <a:headEnd/>
            <a:tailEnd/>
          </a:ln>
        </p:spPr>
      </p:cxnSp>
      <p:pic>
        <p:nvPicPr>
          <p:cNvPr id="10" name="Picture 14" descr="star.png"/>
          <p:cNvPicPr>
            <a:picLocks noChangeAspect="1"/>
          </p:cNvPicPr>
          <p:nvPr/>
        </p:nvPicPr>
        <p:blipFill>
          <a:blip r:embed="rId4" cstate="print"/>
          <a:srcRect/>
          <a:stretch>
            <a:fillRect/>
          </a:stretch>
        </p:blipFill>
        <p:spPr bwMode="auto">
          <a:xfrm>
            <a:off x="8710613" y="6492875"/>
            <a:ext cx="276225" cy="254000"/>
          </a:xfrm>
          <a:prstGeom prst="rect">
            <a:avLst/>
          </a:prstGeom>
          <a:noFill/>
          <a:ln w="9525">
            <a:noFill/>
            <a:miter lim="800000"/>
            <a:headEnd/>
            <a:tailEnd/>
          </a:ln>
        </p:spPr>
      </p:pic>
      <p:pic>
        <p:nvPicPr>
          <p:cNvPr id="15" name="Picture 14" descr="watermark version of image of logo for &quot;Proudly Serving America's Heroes&quot;"/>
          <p:cNvPicPr>
            <a:picLocks noChangeAspect="1"/>
          </p:cNvPicPr>
          <p:nvPr/>
        </p:nvPicPr>
        <p:blipFill>
          <a:blip r:embed="rId5" cstate="print">
            <a:lum bright="70000" contrast="-70000"/>
          </a:blip>
          <a:stretch>
            <a:fillRect/>
          </a:stretch>
        </p:blipFill>
        <p:spPr>
          <a:xfrm>
            <a:off x="553185" y="1438858"/>
            <a:ext cx="7721723" cy="4404686"/>
          </a:xfrm>
          <a:prstGeom prst="rect">
            <a:avLst/>
          </a:prstGeom>
        </p:spPr>
      </p:pic>
    </p:spTree>
  </p:cSld>
  <p:clrMap bg1="lt1" tx1="dk1" bg2="lt2" tx2="dk2" accent1="accent1" accent2="accent2" accent3="accent3" accent4="accent4" accent5="accent5" accent6="accent6" hlink="hlink" folHlink="folHlink"/>
  <p:sldLayoutIdLst>
    <p:sldLayoutId id="2147483687" r:id="rId1"/>
    <p:sldLayoutId id="2147483696" r:id="rId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fas.mil/" TargetMode="External"/><Relationship Id="rId2" Type="http://schemas.openxmlformats.org/officeDocument/2006/relationships/image" Target="../media/image9.png"/><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wmf"/><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ctrTitle"/>
          </p:nvPr>
        </p:nvSpPr>
        <p:spPr>
          <a:xfrm>
            <a:off x="838200" y="2828544"/>
            <a:ext cx="4267200" cy="962025"/>
          </a:xfrm>
        </p:spPr>
        <p:txBody>
          <a:bodyPr/>
          <a:lstStyle/>
          <a:p>
            <a:r>
              <a:rPr lang="en-US" dirty="0">
                <a:solidFill>
                  <a:schemeClr val="tx1"/>
                </a:solidFill>
              </a:rPr>
              <a:t>Accounts Payable (VP)</a:t>
            </a:r>
          </a:p>
        </p:txBody>
      </p:sp>
      <p:sp>
        <p:nvSpPr>
          <p:cNvPr id="5124" name="Rectangle 5" descr="Making Every Day Count logo"/>
          <p:cNvSpPr>
            <a:spLocks noGrp="1" noChangeArrowheads="1"/>
          </p:cNvSpPr>
          <p:nvPr>
            <p:ph type="subTitle" idx="1"/>
          </p:nvPr>
        </p:nvSpPr>
        <p:spPr>
          <a:xfrm>
            <a:off x="1600200" y="3962400"/>
            <a:ext cx="5562600" cy="1981200"/>
          </a:xfrm>
        </p:spPr>
        <p:txBody>
          <a:bodyPr>
            <a:normAutofit/>
          </a:bodyPr>
          <a:lstStyle/>
          <a:p>
            <a:pPr eaLnBrk="1" hangingPunct="1">
              <a:lnSpc>
                <a:spcPct val="110000"/>
              </a:lnSpc>
            </a:pPr>
            <a:r>
              <a:rPr lang="en-US" dirty="0"/>
              <a:t>Devona Mathis</a:t>
            </a:r>
          </a:p>
          <a:p>
            <a:pPr eaLnBrk="1" hangingPunct="1">
              <a:lnSpc>
                <a:spcPct val="110000"/>
              </a:lnSpc>
            </a:pPr>
            <a:r>
              <a:rPr lang="en-US" dirty="0"/>
              <a:t>Branch Chief</a:t>
            </a:r>
          </a:p>
          <a:p>
            <a:pPr eaLnBrk="1" hangingPunct="1">
              <a:lnSpc>
                <a:spcPct val="110000"/>
              </a:lnSpc>
            </a:pPr>
            <a:r>
              <a:rPr lang="en-US" dirty="0"/>
              <a:t>AP Acquisitions Air Force/Army</a:t>
            </a:r>
          </a:p>
          <a:p>
            <a:pPr eaLnBrk="1" hangingPunct="1">
              <a:lnSpc>
                <a:spcPct val="110000"/>
              </a:lnSpc>
            </a:pPr>
            <a:r>
              <a:rPr lang="en-US" dirty="0"/>
              <a:t>DFAS-Columbus</a:t>
            </a:r>
          </a:p>
          <a:p>
            <a:pPr eaLnBrk="1" hangingPunct="1">
              <a:lnSpc>
                <a:spcPct val="110000"/>
              </a:lnSpc>
            </a:pPr>
            <a:r>
              <a:rPr lang="en-US" dirty="0"/>
              <a:t>October 16, 2024</a:t>
            </a:r>
          </a:p>
        </p:txBody>
      </p:sp>
      <p:sp>
        <p:nvSpPr>
          <p:cNvPr id="5122" name="Rectangle 8"/>
          <p:cNvSpPr>
            <a:spLocks noGrp="1" noChangeArrowheads="1"/>
          </p:cNvSpPr>
          <p:nvPr>
            <p:ph type="ftr" sz="quarter" idx="11"/>
          </p:nvPr>
        </p:nvSpPr>
        <p:spPr>
          <a:noFill/>
        </p:spPr>
        <p:txBody>
          <a:bodyPr/>
          <a:lstStyle/>
          <a:p>
            <a:r>
              <a:rPr lang="en-US" dirty="0"/>
              <a:t>Integrity - Service - Innovation</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Payment Issues</a:t>
            </a:r>
          </a:p>
        </p:txBody>
      </p:sp>
      <p:sp>
        <p:nvSpPr>
          <p:cNvPr id="5" name="Date Placeholder 4"/>
          <p:cNvSpPr>
            <a:spLocks noGrp="1"/>
          </p:cNvSpPr>
          <p:nvPr>
            <p:ph type="dt" sz="half" idx="10"/>
          </p:nvPr>
        </p:nvSpPr>
        <p:spPr/>
        <p:txBody>
          <a:bodyPr/>
          <a:lstStyle/>
          <a:p>
            <a:r>
              <a:rPr lang="en-US" dirty="0"/>
              <a:t>5/15/2013</a:t>
            </a:r>
          </a:p>
        </p:txBody>
      </p:sp>
      <p:sp>
        <p:nvSpPr>
          <p:cNvPr id="6" name="Footer Placeholder 5"/>
          <p:cNvSpPr>
            <a:spLocks noGrp="1"/>
          </p:cNvSpPr>
          <p:nvPr>
            <p:ph type="ftr" sz="quarter" idx="11"/>
          </p:nvPr>
        </p:nvSpPr>
        <p:spPr/>
        <p:txBody>
          <a:bodyPr/>
          <a:lstStyle/>
          <a:p>
            <a:r>
              <a:rPr lang="en-US" dirty="0"/>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pPr/>
              <a:t>10</a:t>
            </a:fld>
            <a:endParaRPr lang="en-US" dirty="0"/>
          </a:p>
        </p:txBody>
      </p:sp>
      <p:sp>
        <p:nvSpPr>
          <p:cNvPr id="8" name="AutoShape 3"/>
          <p:cNvSpPr>
            <a:spLocks noChangeArrowheads="1"/>
          </p:cNvSpPr>
          <p:nvPr/>
        </p:nvSpPr>
        <p:spPr bwMode="auto">
          <a:xfrm>
            <a:off x="152400" y="2258943"/>
            <a:ext cx="2819400" cy="1371600"/>
          </a:xfrm>
          <a:prstGeom prst="rightArrowCallout">
            <a:avLst>
              <a:gd name="adj1" fmla="val 75648"/>
              <a:gd name="adj2" fmla="val 79688"/>
              <a:gd name="adj3" fmla="val 24676"/>
              <a:gd name="adj4" fmla="val 63542"/>
            </a:avLst>
          </a:prstGeom>
          <a:gradFill rotWithShape="1">
            <a:gsLst>
              <a:gs pos="0">
                <a:srgbClr val="B3BEC1"/>
              </a:gs>
              <a:gs pos="100000">
                <a:srgbClr val="E4F5CF"/>
              </a:gs>
            </a:gsLst>
            <a:lin ang="0" scaled="1"/>
          </a:gradFill>
          <a:ln w="9525">
            <a:solidFill>
              <a:srgbClr val="003366"/>
            </a:solidFill>
            <a:miter lim="800000"/>
            <a:headEnd/>
            <a:tailEnd/>
          </a:ln>
        </p:spPr>
        <p:txBody>
          <a:bodyPr wrap="none" anchor="ctr"/>
          <a:lstStyle/>
          <a:p>
            <a:endParaRPr lang="en-US" dirty="0">
              <a:latin typeface="Calibri" pitchFamily="34" charset="0"/>
            </a:endParaRPr>
          </a:p>
        </p:txBody>
      </p:sp>
      <p:sp>
        <p:nvSpPr>
          <p:cNvPr id="9" name="Text Box 4"/>
          <p:cNvSpPr txBox="1">
            <a:spLocks noChangeArrowheads="1"/>
          </p:cNvSpPr>
          <p:nvPr/>
        </p:nvSpPr>
        <p:spPr bwMode="auto">
          <a:xfrm>
            <a:off x="152400" y="2590800"/>
            <a:ext cx="2667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000" b="1" dirty="0">
                <a:latin typeface="Tahoma" pitchFamily="34" charset="0"/>
              </a:rPr>
              <a:t>Common Payment Issues</a:t>
            </a:r>
          </a:p>
        </p:txBody>
      </p:sp>
      <p:graphicFrame>
        <p:nvGraphicFramePr>
          <p:cNvPr id="10" name="Group 5"/>
          <p:cNvGraphicFramePr>
            <a:graphicFrameLocks noGrp="1"/>
          </p:cNvGraphicFramePr>
          <p:nvPr>
            <p:ph sz="half" idx="2"/>
            <p:extLst>
              <p:ext uri="{D42A27DB-BD31-4B8C-83A1-F6EECF244321}">
                <p14:modId xmlns:p14="http://schemas.microsoft.com/office/powerpoint/2010/main" val="3065569085"/>
              </p:ext>
            </p:extLst>
          </p:nvPr>
        </p:nvGraphicFramePr>
        <p:xfrm>
          <a:off x="3048000" y="1752600"/>
          <a:ext cx="5832475" cy="3174785"/>
        </p:xfrm>
        <a:graphic>
          <a:graphicData uri="http://schemas.openxmlformats.org/drawingml/2006/table">
            <a:tbl>
              <a:tblPr/>
              <a:tblGrid>
                <a:gridCol w="811213">
                  <a:extLst>
                    <a:ext uri="{9D8B030D-6E8A-4147-A177-3AD203B41FA5}">
                      <a16:colId xmlns:a16="http://schemas.microsoft.com/office/drawing/2014/main" val="20000"/>
                    </a:ext>
                  </a:extLst>
                </a:gridCol>
                <a:gridCol w="5021262">
                  <a:extLst>
                    <a:ext uri="{9D8B030D-6E8A-4147-A177-3AD203B41FA5}">
                      <a16:colId xmlns:a16="http://schemas.microsoft.com/office/drawing/2014/main" val="20001"/>
                    </a:ext>
                  </a:extLst>
                </a:gridCol>
              </a:tblGrid>
              <a:tr h="574225">
                <a:tc>
                  <a:txBody>
                    <a:bodyPr/>
                    <a:lstStyle/>
                    <a:p>
                      <a:pPr marL="0" marR="0" lvl="0" indent="0" algn="ctr"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000" b="0" i="0" u="none" strike="noStrike" cap="none" normalizeH="0" baseline="0" dirty="0">
                          <a:ln>
                            <a:noFill/>
                          </a:ln>
                          <a:solidFill>
                            <a:schemeClr val="tx1"/>
                          </a:solidFill>
                          <a:effectLst/>
                          <a:latin typeface="Verdana" pitchFamily="34" charset="0"/>
                        </a:rPr>
                        <a:t>√</a:t>
                      </a:r>
                    </a:p>
                  </a:txBody>
                  <a:tcPr marT="45705" marB="45705" horzOverflow="overflow">
                    <a:lnL w="28575" cap="flat" cmpd="sng" algn="ctr">
                      <a:solidFill>
                        <a:srgbClr val="015499"/>
                      </a:solidFill>
                      <a:prstDash val="solid"/>
                      <a:miter lim="800000"/>
                      <a:headEnd type="none" w="med" len="med"/>
                      <a:tailEnd type="none" w="med" len="med"/>
                    </a:lnL>
                    <a:lnR w="12700" cap="flat" cmpd="sng" algn="ctr">
                      <a:solidFill>
                        <a:srgbClr val="015295"/>
                      </a:solidFill>
                      <a:prstDash val="solid"/>
                      <a:miter lim="800000"/>
                      <a:headEnd type="none" w="med" len="med"/>
                      <a:tailEnd type="none" w="med" len="med"/>
                    </a:lnR>
                    <a:lnT w="28575" cap="flat" cmpd="sng" algn="ctr">
                      <a:solidFill>
                        <a:srgbClr val="015499"/>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000" b="1" i="0" u="none" strike="noStrike" cap="none" normalizeH="0" baseline="0" dirty="0">
                          <a:ln>
                            <a:noFill/>
                          </a:ln>
                          <a:solidFill>
                            <a:srgbClr val="FF0000"/>
                          </a:solidFill>
                          <a:effectLst/>
                          <a:latin typeface="Arial" charset="0"/>
                        </a:rPr>
                        <a:t>Lapse of banking and/or address information in SAM</a:t>
                      </a:r>
                    </a:p>
                  </a:txBody>
                  <a:tcPr marT="45705" marB="45705" horzOverflow="overflow">
                    <a:lnL w="12700" cap="flat" cmpd="sng" algn="ctr">
                      <a:solidFill>
                        <a:srgbClr val="015295"/>
                      </a:solidFill>
                      <a:prstDash val="solid"/>
                      <a:miter lim="800000"/>
                      <a:headEnd type="none" w="med" len="med"/>
                      <a:tailEnd type="none" w="med" len="med"/>
                    </a:lnL>
                    <a:lnR w="28575" cap="flat" cmpd="sng" algn="ctr">
                      <a:solidFill>
                        <a:srgbClr val="015499"/>
                      </a:solidFill>
                      <a:prstDash val="solid"/>
                      <a:miter lim="800000"/>
                      <a:headEnd type="none" w="med" len="med"/>
                      <a:tailEnd type="none" w="med" len="med"/>
                    </a:lnR>
                    <a:lnT w="28575" cap="flat" cmpd="sng" algn="ctr">
                      <a:solidFill>
                        <a:srgbClr val="015499"/>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E4F5CF"/>
                    </a:solidFill>
                  </a:tcPr>
                </a:tc>
                <a:extLst>
                  <a:ext uri="{0D108BD9-81ED-4DB2-BD59-A6C34878D82A}">
                    <a16:rowId xmlns:a16="http://schemas.microsoft.com/office/drawing/2014/main" val="10000"/>
                  </a:ext>
                </a:extLst>
              </a:tr>
              <a:tr h="586094">
                <a:tc>
                  <a:txBody>
                    <a:bodyPr/>
                    <a:lstStyle/>
                    <a:p>
                      <a:pPr marL="0" marR="0" lvl="0" indent="0" algn="ctr"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400" b="0" i="0" u="none" strike="noStrike" cap="none" normalizeH="0" baseline="0" dirty="0">
                          <a:ln>
                            <a:noFill/>
                          </a:ln>
                          <a:solidFill>
                            <a:schemeClr val="tx1"/>
                          </a:solidFill>
                          <a:effectLst/>
                          <a:latin typeface="Verdana" pitchFamily="34" charset="0"/>
                        </a:rPr>
                        <a:t>√</a:t>
                      </a:r>
                      <a:endParaRPr kumimoji="0" lang="en-US" sz="800" b="0" i="0" u="none" strike="noStrike" cap="none" normalizeH="0" baseline="0" dirty="0">
                        <a:ln>
                          <a:noFill/>
                        </a:ln>
                        <a:solidFill>
                          <a:schemeClr val="tx1"/>
                        </a:solidFill>
                        <a:effectLst/>
                        <a:latin typeface="Arial" charset="0"/>
                      </a:endParaRPr>
                    </a:p>
                  </a:txBody>
                  <a:tcPr marT="45705" marB="45705" horzOverflow="overflow">
                    <a:lnL w="28575" cap="flat" cmpd="sng" algn="ctr">
                      <a:solidFill>
                        <a:srgbClr val="015499"/>
                      </a:solidFill>
                      <a:prstDash val="solid"/>
                      <a:miter lim="800000"/>
                      <a:headEnd type="none" w="med" len="med"/>
                      <a:tailEnd type="none" w="med" len="med"/>
                    </a:lnL>
                    <a:lnR w="12700" cap="flat" cmpd="sng" algn="ctr">
                      <a:solidFill>
                        <a:srgbClr val="015295"/>
                      </a:solidFill>
                      <a:prstDash val="solid"/>
                      <a:miter lim="800000"/>
                      <a:headEnd type="none" w="med" len="med"/>
                      <a:tailEnd type="none" w="med" len="med"/>
                    </a:lnR>
                    <a:lnT w="12700" cap="flat" cmpd="sng" algn="ctr">
                      <a:solidFill>
                        <a:srgbClr val="015295"/>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000" b="0" i="0" u="none" strike="noStrike" cap="none" normalizeH="0" baseline="0" dirty="0">
                          <a:ln>
                            <a:noFill/>
                          </a:ln>
                          <a:solidFill>
                            <a:schemeClr val="tx1"/>
                          </a:solidFill>
                          <a:effectLst/>
                          <a:latin typeface="Arial" charset="0"/>
                        </a:rPr>
                        <a:t>Erroneous EFTs/Checks</a:t>
                      </a:r>
                    </a:p>
                  </a:txBody>
                  <a:tcPr marT="45705" marB="45705" horzOverflow="overflow">
                    <a:lnL w="12700" cap="flat" cmpd="sng" algn="ctr">
                      <a:solidFill>
                        <a:srgbClr val="015295"/>
                      </a:solidFill>
                      <a:prstDash val="solid"/>
                      <a:miter lim="800000"/>
                      <a:headEnd type="none" w="med" len="med"/>
                      <a:tailEnd type="none" w="med" len="med"/>
                    </a:lnL>
                    <a:lnR w="28575" cap="flat" cmpd="sng" algn="ctr">
                      <a:solidFill>
                        <a:srgbClr val="015499"/>
                      </a:solidFill>
                      <a:prstDash val="solid"/>
                      <a:miter lim="800000"/>
                      <a:headEnd type="none" w="med" len="med"/>
                      <a:tailEnd type="none" w="med" len="med"/>
                    </a:lnR>
                    <a:lnT w="12700" cap="flat" cmpd="sng" algn="ctr">
                      <a:solidFill>
                        <a:srgbClr val="015295"/>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E4F5CF"/>
                    </a:solidFill>
                  </a:tcPr>
                </a:tc>
                <a:extLst>
                  <a:ext uri="{0D108BD9-81ED-4DB2-BD59-A6C34878D82A}">
                    <a16:rowId xmlns:a16="http://schemas.microsoft.com/office/drawing/2014/main" val="10001"/>
                  </a:ext>
                </a:extLst>
              </a:tr>
              <a:tr h="586094">
                <a:tc>
                  <a:txBody>
                    <a:bodyPr/>
                    <a:lstStyle/>
                    <a:p>
                      <a:pPr marL="0" marR="0" lvl="0" indent="0" algn="ctr"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400" b="0" i="0" u="none" strike="noStrike" cap="none" normalizeH="0" baseline="0" dirty="0">
                          <a:ln>
                            <a:noFill/>
                          </a:ln>
                          <a:solidFill>
                            <a:schemeClr val="tx1"/>
                          </a:solidFill>
                          <a:effectLst/>
                          <a:latin typeface="Verdana" pitchFamily="34" charset="0"/>
                        </a:rPr>
                        <a:t>√</a:t>
                      </a:r>
                      <a:endParaRPr kumimoji="0" lang="en-US" sz="800" b="0" i="0" u="none" strike="noStrike" cap="none" normalizeH="0" baseline="0" dirty="0">
                        <a:ln>
                          <a:noFill/>
                        </a:ln>
                        <a:solidFill>
                          <a:schemeClr val="tx1"/>
                        </a:solidFill>
                        <a:effectLst/>
                        <a:latin typeface="Verdana" pitchFamily="34" charset="0"/>
                      </a:endParaRPr>
                    </a:p>
                  </a:txBody>
                  <a:tcPr marT="45705" marB="45705" horzOverflow="overflow">
                    <a:lnL w="28575" cap="flat" cmpd="sng" algn="ctr">
                      <a:solidFill>
                        <a:srgbClr val="015499"/>
                      </a:solidFill>
                      <a:prstDash val="solid"/>
                      <a:miter lim="800000"/>
                      <a:headEnd type="none" w="med" len="med"/>
                      <a:tailEnd type="none" w="med" len="med"/>
                    </a:lnL>
                    <a:lnR w="12700" cap="flat" cmpd="sng" algn="ctr">
                      <a:solidFill>
                        <a:srgbClr val="015295"/>
                      </a:solidFill>
                      <a:prstDash val="solid"/>
                      <a:miter lim="800000"/>
                      <a:headEnd type="none" w="med" len="med"/>
                      <a:tailEnd type="none" w="med" len="med"/>
                    </a:lnR>
                    <a:lnT w="12700" cap="flat" cmpd="sng" algn="ctr">
                      <a:solidFill>
                        <a:srgbClr val="015295"/>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000" b="0" i="0" u="none" strike="noStrike" cap="none" normalizeH="0" baseline="0" dirty="0">
                          <a:ln>
                            <a:noFill/>
                          </a:ln>
                          <a:solidFill>
                            <a:schemeClr val="tx1"/>
                          </a:solidFill>
                          <a:effectLst/>
                          <a:latin typeface="Arial" charset="0"/>
                        </a:rPr>
                        <a:t>Non-receipt of Checks</a:t>
                      </a:r>
                    </a:p>
                  </a:txBody>
                  <a:tcPr marT="45705" marB="45705" horzOverflow="overflow">
                    <a:lnL w="12700" cap="flat" cmpd="sng" algn="ctr">
                      <a:solidFill>
                        <a:srgbClr val="015295"/>
                      </a:solidFill>
                      <a:prstDash val="solid"/>
                      <a:miter lim="800000"/>
                      <a:headEnd type="none" w="med" len="med"/>
                      <a:tailEnd type="none" w="med" len="med"/>
                    </a:lnL>
                    <a:lnR w="28575" cap="flat" cmpd="sng" algn="ctr">
                      <a:solidFill>
                        <a:srgbClr val="015499"/>
                      </a:solidFill>
                      <a:prstDash val="solid"/>
                      <a:miter lim="800000"/>
                      <a:headEnd type="none" w="med" len="med"/>
                      <a:tailEnd type="none" w="med" len="med"/>
                    </a:lnR>
                    <a:lnT w="12700" cap="flat" cmpd="sng" algn="ctr">
                      <a:solidFill>
                        <a:srgbClr val="015295"/>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E4F5CF"/>
                    </a:solidFill>
                  </a:tcPr>
                </a:tc>
                <a:extLst>
                  <a:ext uri="{0D108BD9-81ED-4DB2-BD59-A6C34878D82A}">
                    <a16:rowId xmlns:a16="http://schemas.microsoft.com/office/drawing/2014/main" val="10002"/>
                  </a:ext>
                </a:extLst>
              </a:tr>
              <a:tr h="727362">
                <a:tc>
                  <a:txBody>
                    <a:bodyPr/>
                    <a:lstStyle/>
                    <a:p>
                      <a:pPr marL="0" marR="0" lvl="0" indent="0" algn="ctr"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400" b="0" i="0" u="none" strike="noStrike" cap="none" normalizeH="0" baseline="0" dirty="0">
                          <a:ln>
                            <a:noFill/>
                          </a:ln>
                          <a:solidFill>
                            <a:schemeClr val="tx1"/>
                          </a:solidFill>
                          <a:effectLst/>
                          <a:latin typeface="Verdana" pitchFamily="34" charset="0"/>
                        </a:rPr>
                        <a:t>√</a:t>
                      </a:r>
                      <a:endParaRPr kumimoji="0" lang="en-US" sz="800" b="0" i="0" u="none" strike="noStrike" cap="none" normalizeH="0" baseline="0" dirty="0">
                        <a:ln>
                          <a:noFill/>
                        </a:ln>
                        <a:solidFill>
                          <a:schemeClr val="tx1"/>
                        </a:solidFill>
                        <a:effectLst/>
                        <a:latin typeface="Arial" charset="0"/>
                      </a:endParaRPr>
                    </a:p>
                  </a:txBody>
                  <a:tcPr marT="45705" marB="45705" horzOverflow="overflow">
                    <a:lnL w="28575" cap="flat" cmpd="sng" algn="ctr">
                      <a:solidFill>
                        <a:srgbClr val="015499"/>
                      </a:solidFill>
                      <a:prstDash val="solid"/>
                      <a:miter lim="800000"/>
                      <a:headEnd type="none" w="med" len="med"/>
                      <a:tailEnd type="none" w="med" len="med"/>
                    </a:lnL>
                    <a:lnR w="12700" cap="flat" cmpd="sng" algn="ctr">
                      <a:solidFill>
                        <a:srgbClr val="015295"/>
                      </a:solidFill>
                      <a:prstDash val="solid"/>
                      <a:miter lim="800000"/>
                      <a:headEnd type="none" w="med" len="med"/>
                      <a:tailEnd type="none" w="med" len="med"/>
                    </a:lnR>
                    <a:lnT w="12700" cap="flat" cmpd="sng" algn="ctr">
                      <a:solidFill>
                        <a:srgbClr val="015295"/>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000" b="0" i="0" u="none" strike="noStrike" cap="none" normalizeH="0" baseline="0" dirty="0">
                          <a:ln>
                            <a:noFill/>
                          </a:ln>
                          <a:solidFill>
                            <a:schemeClr val="tx1"/>
                          </a:solidFill>
                          <a:effectLst/>
                          <a:latin typeface="Arial" charset="0"/>
                        </a:rPr>
                        <a:t>Overpayment, Duplicate Payment, Wrong Vendor Payment</a:t>
                      </a:r>
                    </a:p>
                  </a:txBody>
                  <a:tcPr marT="45705" marB="45705" horzOverflow="overflow">
                    <a:lnL w="12700" cap="flat" cmpd="sng" algn="ctr">
                      <a:solidFill>
                        <a:srgbClr val="015295"/>
                      </a:solidFill>
                      <a:prstDash val="solid"/>
                      <a:miter lim="800000"/>
                      <a:headEnd type="none" w="med" len="med"/>
                      <a:tailEnd type="none" w="med" len="med"/>
                    </a:lnL>
                    <a:lnR w="28575" cap="flat" cmpd="sng" algn="ctr">
                      <a:solidFill>
                        <a:srgbClr val="015499"/>
                      </a:solidFill>
                      <a:prstDash val="solid"/>
                      <a:miter lim="800000"/>
                      <a:headEnd type="none" w="med" len="med"/>
                      <a:tailEnd type="none" w="med" len="med"/>
                    </a:lnR>
                    <a:lnT w="12700" cap="flat" cmpd="sng" algn="ctr">
                      <a:solidFill>
                        <a:srgbClr val="015295"/>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E4F5CF"/>
                    </a:solidFill>
                  </a:tcPr>
                </a:tc>
                <a:extLst>
                  <a:ext uri="{0D108BD9-81ED-4DB2-BD59-A6C34878D82A}">
                    <a16:rowId xmlns:a16="http://schemas.microsoft.com/office/drawing/2014/main" val="10003"/>
                  </a:ext>
                </a:extLst>
              </a:tr>
              <a:tr h="574225">
                <a:tc>
                  <a:txBody>
                    <a:bodyPr/>
                    <a:lstStyle/>
                    <a:p>
                      <a:pPr marL="0" marR="0" lvl="0" indent="0" algn="ctr"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400" b="0" i="0" u="none" strike="noStrike" cap="none" normalizeH="0" baseline="0" dirty="0">
                          <a:ln>
                            <a:noFill/>
                          </a:ln>
                          <a:solidFill>
                            <a:schemeClr val="tx1"/>
                          </a:solidFill>
                          <a:effectLst/>
                          <a:latin typeface="Verdana" pitchFamily="34" charset="0"/>
                        </a:rPr>
                        <a:t>√</a:t>
                      </a:r>
                      <a:endParaRPr kumimoji="0" lang="en-US" sz="800" b="0" i="0" u="none" strike="noStrike" cap="none" normalizeH="0" baseline="0" dirty="0">
                        <a:ln>
                          <a:noFill/>
                        </a:ln>
                        <a:solidFill>
                          <a:schemeClr val="tx1"/>
                        </a:solidFill>
                        <a:effectLst/>
                        <a:latin typeface="Arial" charset="0"/>
                      </a:endParaRPr>
                    </a:p>
                  </a:txBody>
                  <a:tcPr marT="45705" marB="45705" horzOverflow="overflow">
                    <a:lnL w="28575" cap="flat" cmpd="sng" algn="ctr">
                      <a:solidFill>
                        <a:srgbClr val="015499"/>
                      </a:solidFill>
                      <a:prstDash val="solid"/>
                      <a:miter lim="800000"/>
                      <a:headEnd type="none" w="med" len="med"/>
                      <a:tailEnd type="none" w="med" len="med"/>
                    </a:lnL>
                    <a:lnR w="12700" cap="flat" cmpd="sng" algn="ctr">
                      <a:solidFill>
                        <a:srgbClr val="015295"/>
                      </a:solidFill>
                      <a:prstDash val="solid"/>
                      <a:miter lim="800000"/>
                      <a:headEnd type="none" w="med" len="med"/>
                      <a:tailEnd type="none" w="med" len="med"/>
                    </a:lnR>
                    <a:lnT w="12700" cap="flat" cmpd="sng" algn="ctr">
                      <a:solidFill>
                        <a:srgbClr val="015295"/>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20000"/>
                        </a:spcBef>
                        <a:spcAft>
                          <a:spcPct val="0"/>
                        </a:spcAft>
                        <a:buClr>
                          <a:srgbClr val="000066"/>
                        </a:buClr>
                        <a:buSzTx/>
                        <a:buFont typeface="Wingdings 2" pitchFamily="18" charset="2"/>
                        <a:buNone/>
                        <a:tabLst/>
                      </a:pPr>
                      <a:r>
                        <a:rPr kumimoji="0" lang="en-US" sz="2000" b="1" i="0" u="none" strike="noStrike" cap="none" normalizeH="0" baseline="0" dirty="0">
                          <a:ln>
                            <a:noFill/>
                          </a:ln>
                          <a:solidFill>
                            <a:srgbClr val="FF0000"/>
                          </a:solidFill>
                          <a:effectLst/>
                          <a:latin typeface="Arial" charset="0"/>
                        </a:rPr>
                        <a:t>Payment Offsets</a:t>
                      </a:r>
                    </a:p>
                  </a:txBody>
                  <a:tcPr marT="45705" marB="45705" horzOverflow="overflow">
                    <a:lnL w="12700" cap="flat" cmpd="sng" algn="ctr">
                      <a:solidFill>
                        <a:srgbClr val="015295"/>
                      </a:solidFill>
                      <a:prstDash val="solid"/>
                      <a:miter lim="800000"/>
                      <a:headEnd type="none" w="med" len="med"/>
                      <a:tailEnd type="none" w="med" len="med"/>
                    </a:lnL>
                    <a:lnR w="28575" cap="flat" cmpd="sng" algn="ctr">
                      <a:solidFill>
                        <a:srgbClr val="015499"/>
                      </a:solidFill>
                      <a:prstDash val="solid"/>
                      <a:miter lim="800000"/>
                      <a:headEnd type="none" w="med" len="med"/>
                      <a:tailEnd type="none" w="med" len="med"/>
                    </a:lnR>
                    <a:lnT w="12700" cap="flat" cmpd="sng" algn="ctr">
                      <a:solidFill>
                        <a:srgbClr val="015295"/>
                      </a:solidFill>
                      <a:prstDash val="solid"/>
                      <a:miter lim="800000"/>
                      <a:headEnd type="none" w="med" len="med"/>
                      <a:tailEnd type="none" w="med" len="med"/>
                    </a:lnT>
                    <a:lnB w="12700" cap="flat" cmpd="sng" algn="ctr">
                      <a:solidFill>
                        <a:srgbClr val="015295"/>
                      </a:solidFill>
                      <a:prstDash val="solid"/>
                      <a:miter lim="800000"/>
                      <a:headEnd type="none" w="med" len="med"/>
                      <a:tailEnd type="none" w="med" len="med"/>
                    </a:lnB>
                    <a:lnTlToBr>
                      <a:noFill/>
                    </a:lnTlToBr>
                    <a:lnBlToTr>
                      <a:noFill/>
                    </a:lnBlToTr>
                    <a:solidFill>
                      <a:srgbClr val="E4F5C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04703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a:t>Vendor Pay – Helpful Hints to Remember</a:t>
            </a:r>
          </a:p>
        </p:txBody>
      </p:sp>
      <p:sp>
        <p:nvSpPr>
          <p:cNvPr id="5" name="Date Placeholder 4"/>
          <p:cNvSpPr>
            <a:spLocks noGrp="1"/>
          </p:cNvSpPr>
          <p:nvPr>
            <p:ph type="dt" sz="half" idx="10"/>
          </p:nvPr>
        </p:nvSpPr>
        <p:spPr/>
        <p:txBody>
          <a:bodyPr/>
          <a:lstStyle/>
          <a:p>
            <a:fld id="{F282ED63-F903-49E3-90B1-C22521C242F8}" type="datetime1">
              <a:rPr lang="en-US" smtClean="0">
                <a:solidFill>
                  <a:prstClr val="white"/>
                </a:solidFill>
              </a:rPr>
              <a:pPr/>
              <a:t>9/24/2024</a:t>
            </a:fld>
            <a:endParaRPr lang="en-US" dirty="0">
              <a:solidFill>
                <a:prstClr val="white"/>
              </a:solidFill>
            </a:endParaRPr>
          </a:p>
        </p:txBody>
      </p:sp>
      <p:sp>
        <p:nvSpPr>
          <p:cNvPr id="6" name="Footer Placeholder 5"/>
          <p:cNvSpPr>
            <a:spLocks noGrp="1"/>
          </p:cNvSpPr>
          <p:nvPr>
            <p:ph type="ftr" sz="quarter" idx="11"/>
          </p:nvPr>
        </p:nvSpPr>
        <p:spPr/>
        <p:txBody>
          <a:bodyPr/>
          <a:lstStyle/>
          <a:p>
            <a:r>
              <a:rPr lang="en-US" dirty="0">
                <a:solidFill>
                  <a:prstClr val="white"/>
                </a:solidFill>
              </a:rPr>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solidFill>
                  <a:prstClr val="white"/>
                </a:solidFill>
              </a:rPr>
              <a:pPr/>
              <a:t>11</a:t>
            </a:fld>
            <a:endParaRPr lang="en-US" dirty="0">
              <a:solidFill>
                <a:prstClr val="white"/>
              </a:solidFill>
            </a:endParaRPr>
          </a:p>
        </p:txBody>
      </p:sp>
      <p:sp>
        <p:nvSpPr>
          <p:cNvPr id="15" name="Rounded Rectangle 14"/>
          <p:cNvSpPr/>
          <p:nvPr/>
        </p:nvSpPr>
        <p:spPr>
          <a:xfrm>
            <a:off x="76200" y="838200"/>
            <a:ext cx="8991600" cy="5715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9" name="Rounded Rectangle 18"/>
          <p:cNvSpPr/>
          <p:nvPr/>
        </p:nvSpPr>
        <p:spPr>
          <a:xfrm>
            <a:off x="396240" y="1066800"/>
            <a:ext cx="8366760" cy="5334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600" dirty="0">
                <a:solidFill>
                  <a:srgbClr val="FF0000"/>
                </a:solidFill>
              </a:rPr>
              <a:t>Vendors are suggested to contact their contracting officer or COR when the receiving</a:t>
            </a:r>
          </a:p>
          <a:p>
            <a:pPr lvl="1"/>
            <a:r>
              <a:rPr lang="en-US" sz="1600" dirty="0">
                <a:solidFill>
                  <a:srgbClr val="FF0000"/>
                </a:solidFill>
              </a:rPr>
              <a:t>report is not accepted in iRAPT (WAWF) within 15 days</a:t>
            </a:r>
          </a:p>
        </p:txBody>
      </p:sp>
      <p:sp>
        <p:nvSpPr>
          <p:cNvPr id="20" name="Rounded Rectangle 19"/>
          <p:cNvSpPr/>
          <p:nvPr/>
        </p:nvSpPr>
        <p:spPr>
          <a:xfrm>
            <a:off x="396240" y="1752600"/>
            <a:ext cx="8366760" cy="4572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600" b="1" dirty="0">
                <a:solidFill>
                  <a:prstClr val="black"/>
                </a:solidFill>
              </a:rPr>
              <a:t>Customer service should be the initial POC for all inquiries</a:t>
            </a:r>
          </a:p>
        </p:txBody>
      </p:sp>
      <p:sp>
        <p:nvSpPr>
          <p:cNvPr id="21" name="Rounded Rectangle 20"/>
          <p:cNvSpPr/>
          <p:nvPr/>
        </p:nvSpPr>
        <p:spPr>
          <a:xfrm>
            <a:off x="396240" y="2667000"/>
            <a:ext cx="8366760" cy="4572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600" b="1" dirty="0">
                <a:solidFill>
                  <a:prstClr val="black"/>
                </a:solidFill>
              </a:rPr>
              <a:t>Understand the basics of the Prompt Pay Act  FAR 52.232-25</a:t>
            </a:r>
          </a:p>
        </p:txBody>
      </p:sp>
      <p:sp>
        <p:nvSpPr>
          <p:cNvPr id="22" name="Rounded Rectangle 21"/>
          <p:cNvSpPr/>
          <p:nvPr/>
        </p:nvSpPr>
        <p:spPr>
          <a:xfrm>
            <a:off x="396240" y="4114800"/>
            <a:ext cx="8366760" cy="5334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600" b="1" dirty="0">
                <a:solidFill>
                  <a:prstClr val="black"/>
                </a:solidFill>
              </a:rPr>
              <a:t>Validate the type of WAWF invoice specified in the contract and validate the ship-to code is correct</a:t>
            </a:r>
          </a:p>
        </p:txBody>
      </p:sp>
      <p:sp>
        <p:nvSpPr>
          <p:cNvPr id="23" name="Rounded Rectangle 22"/>
          <p:cNvSpPr/>
          <p:nvPr/>
        </p:nvSpPr>
        <p:spPr>
          <a:xfrm>
            <a:off x="396240" y="5105400"/>
            <a:ext cx="8366760" cy="5334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600" dirty="0">
                <a:solidFill>
                  <a:srgbClr val="FF0000"/>
                </a:solidFill>
              </a:rPr>
              <a:t>Ensure the banking information is proper and up to date in SAM (System for Award Management) and the cage code is correct</a:t>
            </a:r>
          </a:p>
        </p:txBody>
      </p:sp>
      <p:sp>
        <p:nvSpPr>
          <p:cNvPr id="24" name="Rounded Rectangle 23"/>
          <p:cNvSpPr/>
          <p:nvPr/>
        </p:nvSpPr>
        <p:spPr>
          <a:xfrm>
            <a:off x="396240" y="2209800"/>
            <a:ext cx="8366760" cy="3048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400" b="1" dirty="0">
                <a:solidFill>
                  <a:prstClr val="black"/>
                </a:solidFill>
                <a:sym typeface="Wingdings 2"/>
              </a:rPr>
              <a:t>	 </a:t>
            </a:r>
            <a:r>
              <a:rPr lang="en-US" sz="1400" b="1" dirty="0">
                <a:solidFill>
                  <a:prstClr val="black"/>
                </a:solidFill>
              </a:rPr>
              <a:t>Use the Order of Escalation to then reach upward elevations</a:t>
            </a:r>
          </a:p>
        </p:txBody>
      </p:sp>
      <p:sp>
        <p:nvSpPr>
          <p:cNvPr id="25" name="Rounded Rectangle 24"/>
          <p:cNvSpPr/>
          <p:nvPr/>
        </p:nvSpPr>
        <p:spPr>
          <a:xfrm>
            <a:off x="396240" y="3136490"/>
            <a:ext cx="8366760" cy="82591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400" b="1" dirty="0">
                <a:solidFill>
                  <a:prstClr val="black"/>
                </a:solidFill>
                <a:sym typeface="Wingdings 2"/>
              </a:rPr>
              <a:t>	</a:t>
            </a:r>
            <a:r>
              <a:rPr lang="en-US" sz="1400" b="1" dirty="0">
                <a:solidFill>
                  <a:srgbClr val="FF0000"/>
                </a:solidFill>
                <a:sym typeface="Wingdings 2"/>
              </a:rPr>
              <a:t> </a:t>
            </a:r>
            <a:r>
              <a:rPr lang="en-US" sz="1400" b="1" dirty="0">
                <a:solidFill>
                  <a:srgbClr val="FF0000"/>
                </a:solidFill>
              </a:rPr>
              <a:t>Interest starts accruing on the 31</a:t>
            </a:r>
            <a:r>
              <a:rPr lang="en-US" sz="1400" b="1" baseline="30000" dirty="0">
                <a:solidFill>
                  <a:srgbClr val="FF0000"/>
                </a:solidFill>
              </a:rPr>
              <a:t>st</a:t>
            </a:r>
            <a:r>
              <a:rPr lang="en-US" sz="1400" b="1" dirty="0">
                <a:solidFill>
                  <a:srgbClr val="FF0000"/>
                </a:solidFill>
              </a:rPr>
              <a:t> day (on a 30 day pay), after the LATER of:</a:t>
            </a:r>
          </a:p>
          <a:p>
            <a:pPr lvl="1"/>
            <a:r>
              <a:rPr lang="en-US" sz="1400" b="1" dirty="0">
                <a:solidFill>
                  <a:srgbClr val="FF0000"/>
                </a:solidFill>
                <a:sym typeface="Wingdings 2"/>
              </a:rPr>
              <a:t>		</a:t>
            </a:r>
            <a:r>
              <a:rPr lang="en-US" sz="1200" b="1" dirty="0">
                <a:solidFill>
                  <a:srgbClr val="FF0000"/>
                </a:solidFill>
                <a:sym typeface="Wingdings 2"/>
              </a:rPr>
              <a:t> T</a:t>
            </a:r>
            <a:r>
              <a:rPr lang="en-US" sz="1200" b="1" dirty="0">
                <a:solidFill>
                  <a:srgbClr val="FF0000"/>
                </a:solidFill>
              </a:rPr>
              <a:t>he date a proper invoice is received at the Government agency designated in the contract OR</a:t>
            </a:r>
          </a:p>
          <a:p>
            <a:pPr lvl="1"/>
            <a:r>
              <a:rPr lang="en-US" sz="1200" b="1" dirty="0">
                <a:solidFill>
                  <a:srgbClr val="FF0000"/>
                </a:solidFill>
                <a:sym typeface="Wingdings 2"/>
              </a:rPr>
              <a:t>		</a:t>
            </a:r>
            <a:r>
              <a:rPr lang="en-US" sz="1000" b="1" dirty="0">
                <a:solidFill>
                  <a:srgbClr val="FF0000"/>
                </a:solidFill>
                <a:sym typeface="Wingdings 2"/>
              </a:rPr>
              <a:t> </a:t>
            </a:r>
            <a:r>
              <a:rPr lang="en-US" sz="1200" b="1" dirty="0">
                <a:solidFill>
                  <a:srgbClr val="FF0000"/>
                </a:solidFill>
                <a:sym typeface="Wingdings 2"/>
              </a:rPr>
              <a:t>T</a:t>
            </a:r>
            <a:r>
              <a:rPr lang="en-US" sz="1200" b="1" dirty="0">
                <a:solidFill>
                  <a:srgbClr val="FF0000"/>
                </a:solidFill>
              </a:rPr>
              <a:t>he date the Government accepts the material/service</a:t>
            </a:r>
          </a:p>
        </p:txBody>
      </p:sp>
      <p:sp>
        <p:nvSpPr>
          <p:cNvPr id="27" name="Rounded Rectangle 26"/>
          <p:cNvSpPr/>
          <p:nvPr/>
        </p:nvSpPr>
        <p:spPr>
          <a:xfrm>
            <a:off x="384517" y="4648200"/>
            <a:ext cx="8366760" cy="3048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400" b="1" dirty="0">
                <a:solidFill>
                  <a:prstClr val="black"/>
                </a:solidFill>
                <a:sym typeface="Wingdings 2"/>
              </a:rPr>
              <a:t>	 </a:t>
            </a:r>
            <a:r>
              <a:rPr lang="en-US" sz="1400" b="1" dirty="0">
                <a:solidFill>
                  <a:prstClr val="black"/>
                </a:solidFill>
              </a:rPr>
              <a:t>Improper submissions may delay payments or require contract modification(s)</a:t>
            </a:r>
          </a:p>
        </p:txBody>
      </p:sp>
    </p:spTree>
    <p:extLst>
      <p:ext uri="{BB962C8B-B14F-4D97-AF65-F5344CB8AC3E}">
        <p14:creationId xmlns:p14="http://schemas.microsoft.com/office/powerpoint/2010/main" val="890069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Online Tools</a:t>
            </a:r>
          </a:p>
        </p:txBody>
      </p:sp>
      <p:sp>
        <p:nvSpPr>
          <p:cNvPr id="5" name="Date Placeholder 4"/>
          <p:cNvSpPr>
            <a:spLocks noGrp="1"/>
          </p:cNvSpPr>
          <p:nvPr>
            <p:ph type="dt" sz="half" idx="10"/>
          </p:nvPr>
        </p:nvSpPr>
        <p:spPr/>
        <p:txBody>
          <a:bodyPr/>
          <a:lstStyle/>
          <a:p>
            <a:r>
              <a:rPr lang="en-US" dirty="0"/>
              <a:t>5/15/2013</a:t>
            </a:r>
          </a:p>
        </p:txBody>
      </p:sp>
      <p:sp>
        <p:nvSpPr>
          <p:cNvPr id="6" name="Footer Placeholder 5"/>
          <p:cNvSpPr>
            <a:spLocks noGrp="1"/>
          </p:cNvSpPr>
          <p:nvPr>
            <p:ph type="ftr" sz="quarter" idx="11"/>
          </p:nvPr>
        </p:nvSpPr>
        <p:spPr/>
        <p:txBody>
          <a:bodyPr/>
          <a:lstStyle/>
          <a:p>
            <a:r>
              <a:rPr lang="en-US" dirty="0"/>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pPr/>
              <a:t>12</a:t>
            </a:fld>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272014"/>
            <a:ext cx="1857375" cy="1318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96387" y="914400"/>
            <a:ext cx="8285613" cy="4361194"/>
          </a:xfrm>
          <a:prstGeom prst="rect">
            <a:avLst/>
          </a:prstGeom>
        </p:spPr>
        <p:txBody>
          <a:bodyPr wrap="square">
            <a:spAutoFit/>
          </a:bodyPr>
          <a:lstStyle/>
          <a:p>
            <a:pPr marL="342900" lvl="0" indent="-342900" fontAlgn="base">
              <a:lnSpc>
                <a:spcPct val="150000"/>
              </a:lnSpc>
              <a:spcBef>
                <a:spcPct val="20000"/>
              </a:spcBef>
              <a:spcAft>
                <a:spcPct val="0"/>
              </a:spcAft>
              <a:buFont typeface="Wingdings 2" pitchFamily="18" charset="2"/>
              <a:buChar char="»"/>
            </a:pPr>
            <a:r>
              <a:rPr lang="en-US" sz="2400" dirty="0">
                <a:solidFill>
                  <a:prstClr val="black"/>
                </a:solidFill>
                <a:latin typeface="Arial" charset="0"/>
                <a:ea typeface="+mj-ea"/>
                <a:cs typeface="Arial" charset="0"/>
              </a:rPr>
              <a:t>PIEE Suite</a:t>
            </a:r>
          </a:p>
          <a:p>
            <a:pPr marL="800100" lvl="1" indent="-342900" fontAlgn="base">
              <a:lnSpc>
                <a:spcPct val="150000"/>
              </a:lnSpc>
              <a:spcBef>
                <a:spcPct val="20000"/>
              </a:spcBef>
              <a:spcAft>
                <a:spcPct val="0"/>
              </a:spcAft>
              <a:buFont typeface="Wingdings 2" pitchFamily="18" charset="2"/>
              <a:buChar char="»"/>
            </a:pPr>
            <a:r>
              <a:rPr lang="en-US" sz="2000" dirty="0" err="1">
                <a:latin typeface="Arial" pitchFamily="34" charset="0"/>
                <a:cs typeface="Arial" pitchFamily="34" charset="0"/>
              </a:rPr>
              <a:t>myInvoice</a:t>
            </a:r>
            <a:endParaRPr lang="en-US" sz="2000" dirty="0">
              <a:latin typeface="Arial" pitchFamily="34" charset="0"/>
              <a:cs typeface="Arial" pitchFamily="34" charset="0"/>
            </a:endParaRPr>
          </a:p>
          <a:p>
            <a:pPr marL="800100" lvl="1" indent="-342900" fontAlgn="base">
              <a:lnSpc>
                <a:spcPct val="150000"/>
              </a:lnSpc>
              <a:spcBef>
                <a:spcPct val="20000"/>
              </a:spcBef>
              <a:spcAft>
                <a:spcPct val="0"/>
              </a:spcAft>
              <a:buFont typeface="Wingdings 2" pitchFamily="18" charset="2"/>
              <a:buChar char="»"/>
            </a:pPr>
            <a:r>
              <a:rPr lang="en-US" sz="2000" dirty="0">
                <a:latin typeface="Arial" pitchFamily="34" charset="0"/>
                <a:cs typeface="Arial" pitchFamily="34" charset="0"/>
              </a:rPr>
              <a:t>EDA</a:t>
            </a:r>
          </a:p>
          <a:p>
            <a:pPr marL="800100" lvl="1" indent="-342900" fontAlgn="base">
              <a:lnSpc>
                <a:spcPct val="150000"/>
              </a:lnSpc>
              <a:spcBef>
                <a:spcPct val="20000"/>
              </a:spcBef>
              <a:spcAft>
                <a:spcPct val="0"/>
              </a:spcAft>
              <a:buFont typeface="Wingdings 2" pitchFamily="18" charset="2"/>
              <a:buChar char="»"/>
            </a:pPr>
            <a:r>
              <a:rPr lang="en-US" sz="2000" dirty="0">
                <a:latin typeface="Arial" pitchFamily="34" charset="0"/>
                <a:cs typeface="Arial" pitchFamily="34" charset="0"/>
              </a:rPr>
              <a:t>Can be accessed via a link on the DFAS website</a:t>
            </a:r>
            <a:endParaRPr lang="en-US" sz="2000" dirty="0">
              <a:solidFill>
                <a:prstClr val="black"/>
              </a:solidFill>
              <a:latin typeface="Arial" charset="0"/>
              <a:ea typeface="+mj-ea"/>
              <a:cs typeface="Arial" charset="0"/>
            </a:endParaRPr>
          </a:p>
          <a:p>
            <a:pPr marL="342900" lvl="0" indent="-342900" fontAlgn="base">
              <a:lnSpc>
                <a:spcPct val="150000"/>
              </a:lnSpc>
              <a:spcBef>
                <a:spcPct val="20000"/>
              </a:spcBef>
              <a:spcAft>
                <a:spcPct val="0"/>
              </a:spcAft>
              <a:buFont typeface="Wingdings 2" pitchFamily="18" charset="2"/>
              <a:buChar char="»"/>
            </a:pPr>
            <a:r>
              <a:rPr lang="en-US" sz="2400" dirty="0">
                <a:solidFill>
                  <a:prstClr val="black"/>
                </a:solidFill>
                <a:latin typeface="Arial" charset="0"/>
                <a:ea typeface="+mj-ea"/>
                <a:cs typeface="Arial" charset="0"/>
              </a:rPr>
              <a:t>Ecommerce</a:t>
            </a:r>
          </a:p>
          <a:p>
            <a:pPr marL="800100" lvl="1" indent="-342900" fontAlgn="base">
              <a:lnSpc>
                <a:spcPct val="150000"/>
              </a:lnSpc>
              <a:spcBef>
                <a:spcPct val="20000"/>
              </a:spcBef>
              <a:spcAft>
                <a:spcPct val="0"/>
              </a:spcAft>
              <a:buFont typeface="Wingdings 2" pitchFamily="18" charset="2"/>
              <a:buChar char="»"/>
            </a:pPr>
            <a:r>
              <a:rPr lang="en-US" sz="2000" dirty="0">
                <a:solidFill>
                  <a:prstClr val="black"/>
                </a:solidFill>
                <a:latin typeface="Arial" charset="0"/>
                <a:ea typeface="+mj-ea"/>
                <a:cs typeface="Arial" charset="0"/>
              </a:rPr>
              <a:t>Can be accessed via a link on the DFAS website: </a:t>
            </a:r>
            <a:r>
              <a:rPr lang="en-US" sz="2000" dirty="0">
                <a:solidFill>
                  <a:prstClr val="black"/>
                </a:solidFill>
                <a:latin typeface="Arial" charset="0"/>
                <a:ea typeface="+mj-ea"/>
                <a:cs typeface="Arial" charset="0"/>
                <a:hlinkClick r:id="rId3"/>
              </a:rPr>
              <a:t>www.dfas.mil</a:t>
            </a:r>
            <a:endParaRPr lang="en-US" sz="2000" dirty="0">
              <a:solidFill>
                <a:prstClr val="black"/>
              </a:solidFill>
              <a:latin typeface="Arial" charset="0"/>
              <a:ea typeface="+mj-ea"/>
              <a:cs typeface="Arial" charset="0"/>
            </a:endParaRPr>
          </a:p>
          <a:p>
            <a:pPr marL="800100" lvl="1" indent="-342900" fontAlgn="base">
              <a:lnSpc>
                <a:spcPct val="150000"/>
              </a:lnSpc>
              <a:spcBef>
                <a:spcPct val="20000"/>
              </a:spcBef>
              <a:spcAft>
                <a:spcPct val="0"/>
              </a:spcAft>
              <a:buFont typeface="Wingdings 2" pitchFamily="18" charset="2"/>
              <a:buChar char="»"/>
            </a:pPr>
            <a:r>
              <a:rPr lang="en-US" sz="2000" dirty="0">
                <a:solidFill>
                  <a:prstClr val="black"/>
                </a:solidFill>
                <a:latin typeface="Arial" charset="0"/>
                <a:ea typeface="+mj-ea"/>
                <a:cs typeface="Arial" charset="0"/>
              </a:rPr>
              <a:t>SAM</a:t>
            </a:r>
          </a:p>
          <a:p>
            <a:pPr lvl="1" fontAlgn="base">
              <a:lnSpc>
                <a:spcPct val="150000"/>
              </a:lnSpc>
              <a:spcBef>
                <a:spcPct val="20000"/>
              </a:spcBef>
              <a:spcAft>
                <a:spcPct val="0"/>
              </a:spcAft>
            </a:pPr>
            <a:endParaRPr lang="en-US" dirty="0">
              <a:solidFill>
                <a:prstClr val="black"/>
              </a:solidFill>
              <a:latin typeface="Arial" charset="0"/>
              <a:ea typeface="+mj-ea"/>
              <a:cs typeface="Arial" charset="0"/>
            </a:endParaRPr>
          </a:p>
        </p:txBody>
      </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199" y="4491071"/>
            <a:ext cx="1857375" cy="152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6690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4"/>
          <p:cNvSpPr>
            <a:spLocks noGrp="1"/>
          </p:cNvSpPr>
          <p:nvPr>
            <p:ph type="ftr" sz="quarter" idx="11"/>
          </p:nvPr>
        </p:nvSpPr>
        <p:spPr>
          <a:noFill/>
        </p:spPr>
        <p:txBody>
          <a:bodyPr/>
          <a:lstStyle/>
          <a:p>
            <a:r>
              <a:rPr lang="en-US" dirty="0"/>
              <a:t>Integrity - Service - Innovation</a:t>
            </a:r>
          </a:p>
        </p:txBody>
      </p:sp>
      <p:sp>
        <p:nvSpPr>
          <p:cNvPr id="9220" name="Slide Number Placeholder 5"/>
          <p:cNvSpPr>
            <a:spLocks noGrp="1"/>
          </p:cNvSpPr>
          <p:nvPr>
            <p:ph type="sldNum" sz="quarter" idx="4294967295"/>
          </p:nvPr>
        </p:nvSpPr>
        <p:spPr>
          <a:xfrm>
            <a:off x="6505832" y="6535180"/>
            <a:ext cx="2057400" cy="152400"/>
          </a:xfrm>
          <a:prstGeom prst="rect">
            <a:avLst/>
          </a:prstGeom>
          <a:noFill/>
        </p:spPr>
        <p:txBody>
          <a:bodyPr/>
          <a:lstStyle/>
          <a:p>
            <a:pPr algn="r"/>
            <a:fld id="{08759999-494F-4635-BB6B-C522A18F04A5}" type="slidenum">
              <a:rPr lang="en-US" sz="800" smtClean="0">
                <a:solidFill>
                  <a:schemeClr val="bg1"/>
                </a:solidFill>
              </a:rPr>
              <a:pPr algn="r"/>
              <a:t>13</a:t>
            </a:fld>
            <a:endParaRPr lang="en-US" sz="800" dirty="0">
              <a:solidFill>
                <a:schemeClr val="bg1"/>
              </a:solidFill>
            </a:endParaRPr>
          </a:p>
        </p:txBody>
      </p:sp>
      <p:pic>
        <p:nvPicPr>
          <p:cNvPr id="9221" name="Picture 4" descr="dfas-logo-notag-whiteoutline"/>
          <p:cNvPicPr>
            <a:picLocks noChangeAspect="1" noChangeArrowheads="1"/>
          </p:cNvPicPr>
          <p:nvPr/>
        </p:nvPicPr>
        <p:blipFill>
          <a:blip r:embed="rId3" cstate="print">
            <a:lum bright="70000" contrast="-70000"/>
          </a:blip>
          <a:srcRect/>
          <a:stretch>
            <a:fillRect/>
          </a:stretch>
        </p:blipFill>
        <p:spPr bwMode="auto">
          <a:xfrm>
            <a:off x="2667000" y="1008281"/>
            <a:ext cx="3810000" cy="4286250"/>
          </a:xfrm>
          <a:prstGeom prst="rect">
            <a:avLst/>
          </a:prstGeom>
          <a:noFill/>
          <a:ln w="9525">
            <a:noFill/>
            <a:miter lim="800000"/>
            <a:headEnd/>
            <a:tailEnd/>
          </a:ln>
        </p:spPr>
      </p:pic>
      <p:sp>
        <p:nvSpPr>
          <p:cNvPr id="7" name="Date Placeholder 4"/>
          <p:cNvSpPr txBox="1">
            <a:spLocks/>
          </p:cNvSpPr>
          <p:nvPr/>
        </p:nvSpPr>
        <p:spPr>
          <a:xfrm>
            <a:off x="457200" y="6525274"/>
            <a:ext cx="2133600" cy="1682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59BB6EA-623D-4E3D-AD11-CE0F064D8296}" type="datetime1">
              <a:rPr kumimoji="0" lang="en-US" sz="800" b="0" i="0" u="none" strike="noStrike" kern="1200" cap="none" spc="0" normalizeH="0" baseline="0" noProof="0" smtClean="0">
                <a:ln>
                  <a:noFill/>
                </a:ln>
                <a:solidFill>
                  <a:schemeClr val="bg1"/>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9/24/2024</a:t>
            </a:fld>
            <a:endParaRPr kumimoji="0" lang="en-US" sz="800" b="0" i="0" u="none" strike="noStrike" kern="1200" cap="none" spc="0" normalizeH="0" baseline="0" noProof="0" dirty="0">
              <a:ln>
                <a:noFill/>
              </a:ln>
              <a:solidFill>
                <a:schemeClr val="bg1"/>
              </a:solidFill>
              <a:effectLst/>
              <a:uLnTx/>
              <a:uFillTx/>
              <a:latin typeface="Arial" charset="0"/>
              <a:ea typeface="+mn-ea"/>
              <a:cs typeface="+mn-cs"/>
            </a:endParaRPr>
          </a:p>
        </p:txBody>
      </p:sp>
      <p:sp>
        <p:nvSpPr>
          <p:cNvPr id="9" name="Rectangle 8"/>
          <p:cNvSpPr/>
          <p:nvPr/>
        </p:nvSpPr>
        <p:spPr>
          <a:xfrm>
            <a:off x="2286000" y="4419600"/>
            <a:ext cx="4572000" cy="646331"/>
          </a:xfrm>
          <a:prstGeom prst="rect">
            <a:avLst/>
          </a:prstGeom>
        </p:spPr>
        <p:txBody>
          <a:bodyPr>
            <a:spAutoFit/>
          </a:bodyPr>
          <a:lstStyle/>
          <a:p>
            <a:pPr algn="ctr"/>
            <a:r>
              <a:rPr lang="en-US" sz="3600" dirty="0">
                <a:latin typeface="Arial" pitchFamily="34" charset="0"/>
                <a:cs typeface="Arial" pitchFamily="34" charset="0"/>
              </a:rPr>
              <a:t>Questions</a:t>
            </a:r>
          </a:p>
        </p:txBody>
      </p:sp>
      <p:sp>
        <p:nvSpPr>
          <p:cNvPr id="10" name="Rectangle 9"/>
          <p:cNvSpPr/>
          <p:nvPr/>
        </p:nvSpPr>
        <p:spPr>
          <a:xfrm>
            <a:off x="2286000" y="803225"/>
            <a:ext cx="4572000" cy="3939540"/>
          </a:xfrm>
          <a:prstGeom prst="rect">
            <a:avLst/>
          </a:prstGeom>
        </p:spPr>
        <p:txBody>
          <a:bodyPr>
            <a:spAutoFit/>
          </a:bodyPr>
          <a:lstStyle/>
          <a:p>
            <a:pPr algn="ctr"/>
            <a:r>
              <a:rPr lang="en-US" sz="25000" dirty="0">
                <a:latin typeface="Arial Black" panose="020B0A04020102020204" pitchFamily="34" charset="0"/>
                <a:cs typeface="Arial" pitchFamily="34" charset="0"/>
              </a:rPr>
              <a:t>?</a:t>
            </a:r>
          </a:p>
        </p:txBody>
      </p:sp>
    </p:spTree>
    <p:extLst>
      <p:ext uri="{BB962C8B-B14F-4D97-AF65-F5344CB8AC3E}">
        <p14:creationId xmlns:p14="http://schemas.microsoft.com/office/powerpoint/2010/main" val="237964270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Vendor Pay</a:t>
            </a:r>
          </a:p>
        </p:txBody>
      </p:sp>
      <p:sp>
        <p:nvSpPr>
          <p:cNvPr id="5" name="Date Placeholder 4"/>
          <p:cNvSpPr>
            <a:spLocks noGrp="1"/>
          </p:cNvSpPr>
          <p:nvPr>
            <p:ph type="dt" sz="half" idx="10"/>
          </p:nvPr>
        </p:nvSpPr>
        <p:spPr/>
        <p:txBody>
          <a:bodyPr/>
          <a:lstStyle/>
          <a:p>
            <a:fld id="{F282ED63-F903-49E3-90B1-C22521C242F8}" type="datetime1">
              <a:rPr lang="en-US" smtClean="0"/>
              <a:pPr/>
              <a:t>9/24/2024</a:t>
            </a:fld>
            <a:endParaRPr lang="en-US" dirty="0"/>
          </a:p>
        </p:txBody>
      </p:sp>
      <p:sp>
        <p:nvSpPr>
          <p:cNvPr id="6" name="Footer Placeholder 5"/>
          <p:cNvSpPr>
            <a:spLocks noGrp="1"/>
          </p:cNvSpPr>
          <p:nvPr>
            <p:ph type="ftr" sz="quarter" idx="11"/>
          </p:nvPr>
        </p:nvSpPr>
        <p:spPr/>
        <p:txBody>
          <a:bodyPr/>
          <a:lstStyle/>
          <a:p>
            <a:r>
              <a:rPr lang="en-US"/>
              <a:t>Integrity - Service - Innovation</a:t>
            </a:r>
            <a:endParaRPr lang="en-US" dirty="0"/>
          </a:p>
        </p:txBody>
      </p:sp>
      <p:sp>
        <p:nvSpPr>
          <p:cNvPr id="7" name="Slide Number Placeholder 6"/>
          <p:cNvSpPr>
            <a:spLocks noGrp="1"/>
          </p:cNvSpPr>
          <p:nvPr>
            <p:ph type="sldNum" sz="quarter" idx="12"/>
          </p:nvPr>
        </p:nvSpPr>
        <p:spPr/>
        <p:txBody>
          <a:bodyPr/>
          <a:lstStyle/>
          <a:p>
            <a:fld id="{ADB0A4B7-05AF-4F5F-8812-770AA6AFFD2E}" type="slidenum">
              <a:rPr lang="en-US" smtClean="0"/>
              <a:pPr/>
              <a:t>2</a:t>
            </a:fld>
            <a:endParaRPr lang="en-US" dirty="0"/>
          </a:p>
        </p:txBody>
      </p:sp>
      <p:sp>
        <p:nvSpPr>
          <p:cNvPr id="9" name="Rounded Rectangle 8"/>
          <p:cNvSpPr/>
          <p:nvPr/>
        </p:nvSpPr>
        <p:spPr>
          <a:xfrm>
            <a:off x="228600" y="1524000"/>
            <a:ext cx="8610600" cy="4038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t>Functions will include providing functional guidance and procedures for payment of vendors; and handling all non-DCMA administered contracts and all miscellaneous commercial payments (e.g. power track, transportation payments, corporate CBA payments)</a:t>
            </a:r>
          </a:p>
          <a:p>
            <a:endParaRPr lang="en-US" sz="2400" dirty="0"/>
          </a:p>
          <a:p>
            <a:pPr marL="342900" indent="-342900">
              <a:buFont typeface="Arial" panose="020B0604020202020204" pitchFamily="34" charset="0"/>
              <a:buChar char="•"/>
            </a:pPr>
            <a:r>
              <a:rPr lang="en-US" sz="2400" dirty="0"/>
              <a:t>Uses IAPS, DEAMS, and CAPSW, as the pay system.</a:t>
            </a:r>
          </a:p>
        </p:txBody>
      </p:sp>
    </p:spTree>
    <p:extLst>
      <p:ext uri="{BB962C8B-B14F-4D97-AF65-F5344CB8AC3E}">
        <p14:creationId xmlns:p14="http://schemas.microsoft.com/office/powerpoint/2010/main" val="1811615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48820B-48F6-4C76-8E30-203C32B91387}" type="datetime1">
              <a:rPr lang="en-US" smtClean="0"/>
              <a:pPr/>
              <a:t>9/24/2024</a:t>
            </a:fld>
            <a:endParaRPr lang="en-US" dirty="0"/>
          </a:p>
        </p:txBody>
      </p:sp>
      <p:sp>
        <p:nvSpPr>
          <p:cNvPr id="3" name="Footer Placeholder 2"/>
          <p:cNvSpPr>
            <a:spLocks noGrp="1"/>
          </p:cNvSpPr>
          <p:nvPr>
            <p:ph type="ftr" sz="quarter" idx="11"/>
          </p:nvPr>
        </p:nvSpPr>
        <p:spPr/>
        <p:txBody>
          <a:bodyPr/>
          <a:lstStyle/>
          <a:p>
            <a:r>
              <a:rPr lang="en-US"/>
              <a:t>Integrity - Service - Innovation</a:t>
            </a:r>
            <a:endParaRPr lang="en-US" dirty="0"/>
          </a:p>
        </p:txBody>
      </p:sp>
      <p:sp>
        <p:nvSpPr>
          <p:cNvPr id="4" name="Slide Number Placeholder 3"/>
          <p:cNvSpPr>
            <a:spLocks noGrp="1"/>
          </p:cNvSpPr>
          <p:nvPr>
            <p:ph type="sldNum" sz="quarter" idx="12"/>
          </p:nvPr>
        </p:nvSpPr>
        <p:spPr/>
        <p:txBody>
          <a:bodyPr/>
          <a:lstStyle/>
          <a:p>
            <a:fld id="{AEDED5F5-54A3-4749-8E90-F5AFC8F8F0DA}" type="slidenum">
              <a:rPr lang="en-US" smtClean="0"/>
              <a:pPr/>
              <a:t>3</a:t>
            </a:fld>
            <a:endParaRPr lang="en-US" dirty="0"/>
          </a:p>
        </p:txBody>
      </p:sp>
      <p:sp>
        <p:nvSpPr>
          <p:cNvPr id="5" name="Title 4"/>
          <p:cNvSpPr>
            <a:spLocks noGrp="1"/>
          </p:cNvSpPr>
          <p:nvPr>
            <p:ph type="title"/>
          </p:nvPr>
        </p:nvSpPr>
        <p:spPr/>
        <p:txBody>
          <a:bodyPr>
            <a:normAutofit fontScale="90000"/>
          </a:bodyPr>
          <a:lstStyle/>
          <a:p>
            <a:r>
              <a:rPr lang="en-US" dirty="0"/>
              <a:t>Vendor Pay – What We Do at DFAS-Columbus</a:t>
            </a:r>
          </a:p>
        </p:txBody>
      </p:sp>
      <p:pic>
        <p:nvPicPr>
          <p:cNvPr id="6" name="Picture 7" descr="C:\Documents and Settings\BRANDON_HEITSCH\Local Settings\Temporary Internet Files\Content.IE5\VBQY7JYB\MC900391212[1].wmf"/>
          <p:cNvPicPr>
            <a:picLocks noChangeAspect="1" noChangeArrowheads="1"/>
          </p:cNvPicPr>
          <p:nvPr/>
        </p:nvPicPr>
        <p:blipFill>
          <a:blip r:embed="rId3" cstate="print"/>
          <a:srcRect/>
          <a:stretch>
            <a:fillRect/>
          </a:stretch>
        </p:blipFill>
        <p:spPr bwMode="auto">
          <a:xfrm>
            <a:off x="1" y="2438400"/>
            <a:ext cx="1828799" cy="1828800"/>
          </a:xfrm>
          <a:prstGeom prst="rect">
            <a:avLst/>
          </a:prstGeom>
          <a:noFill/>
        </p:spPr>
      </p:pic>
      <p:graphicFrame>
        <p:nvGraphicFramePr>
          <p:cNvPr id="7" name="Diagram 6"/>
          <p:cNvGraphicFramePr/>
          <p:nvPr>
            <p:extLst>
              <p:ext uri="{D42A27DB-BD31-4B8C-83A1-F6EECF244321}">
                <p14:modId xmlns:p14="http://schemas.microsoft.com/office/powerpoint/2010/main" val="2282806895"/>
              </p:ext>
            </p:extLst>
          </p:nvPr>
        </p:nvGraphicFramePr>
        <p:xfrm>
          <a:off x="1676400" y="838200"/>
          <a:ext cx="7162800" cy="5486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8943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Entitlement Processing and Certification Branch</a:t>
            </a:r>
          </a:p>
        </p:txBody>
      </p:sp>
      <p:sp>
        <p:nvSpPr>
          <p:cNvPr id="5" name="Date Placeholder 4"/>
          <p:cNvSpPr>
            <a:spLocks noGrp="1"/>
          </p:cNvSpPr>
          <p:nvPr>
            <p:ph type="dt" sz="half" idx="10"/>
          </p:nvPr>
        </p:nvSpPr>
        <p:spPr/>
        <p:txBody>
          <a:bodyPr/>
          <a:lstStyle/>
          <a:p>
            <a:r>
              <a:rPr lang="en-US" dirty="0"/>
              <a:t>5/15/2013</a:t>
            </a:r>
          </a:p>
        </p:txBody>
      </p:sp>
      <p:sp>
        <p:nvSpPr>
          <p:cNvPr id="6" name="Footer Placeholder 5"/>
          <p:cNvSpPr>
            <a:spLocks noGrp="1"/>
          </p:cNvSpPr>
          <p:nvPr>
            <p:ph type="ftr" sz="quarter" idx="11"/>
          </p:nvPr>
        </p:nvSpPr>
        <p:spPr/>
        <p:txBody>
          <a:bodyPr/>
          <a:lstStyle/>
          <a:p>
            <a:r>
              <a:rPr lang="en-US" dirty="0"/>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pPr/>
              <a:t>4</a:t>
            </a:fld>
            <a:endParaRPr lang="en-US" dirty="0"/>
          </a:p>
        </p:txBody>
      </p:sp>
      <p:sp>
        <p:nvSpPr>
          <p:cNvPr id="8" name="Rectangle 7"/>
          <p:cNvSpPr/>
          <p:nvPr/>
        </p:nvSpPr>
        <p:spPr>
          <a:xfrm>
            <a:off x="228600" y="1041022"/>
            <a:ext cx="4114800" cy="52073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TextBox 3"/>
          <p:cNvSpPr txBox="1">
            <a:spLocks noChangeArrowheads="1"/>
          </p:cNvSpPr>
          <p:nvPr/>
        </p:nvSpPr>
        <p:spPr bwMode="auto">
          <a:xfrm>
            <a:off x="237596" y="1041023"/>
            <a:ext cx="4105804"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99"/>
                </a:solidFill>
                <a:latin typeface="Arial" pitchFamily="34" charset="0"/>
                <a:cs typeface="Arial" pitchFamily="34" charset="0"/>
              </a:rPr>
              <a:t>ENTITLEMENT SYSTEMS:</a:t>
            </a:r>
          </a:p>
          <a:p>
            <a:pPr eaLnBrk="1" hangingPunct="1"/>
            <a:endParaRPr lang="en-US" sz="1600" b="1" dirty="0">
              <a:solidFill>
                <a:srgbClr val="000099"/>
              </a:solidFill>
              <a:latin typeface="Arial" pitchFamily="34" charset="0"/>
              <a:cs typeface="Arial" pitchFamily="34" charset="0"/>
            </a:endParaRPr>
          </a:p>
          <a:p>
            <a:pPr eaLnBrk="1" hangingPunct="1"/>
            <a:r>
              <a:rPr lang="en-US" dirty="0">
                <a:solidFill>
                  <a:srgbClr val="000099"/>
                </a:solidFill>
                <a:latin typeface="Arial" pitchFamily="34" charset="0"/>
                <a:cs typeface="Arial" pitchFamily="34" charset="0"/>
              </a:rPr>
              <a:t>CAPS-W </a:t>
            </a:r>
            <a:r>
              <a:rPr lang="en-US" sz="2000" dirty="0">
                <a:solidFill>
                  <a:srgbClr val="000099"/>
                </a:solidFill>
                <a:latin typeface="Arial" pitchFamily="34" charset="0"/>
                <a:cs typeface="Arial" pitchFamily="34" charset="0"/>
              </a:rPr>
              <a:t>–</a:t>
            </a:r>
            <a:r>
              <a:rPr lang="en-US" sz="1050" dirty="0">
                <a:solidFill>
                  <a:srgbClr val="000099"/>
                </a:solidFill>
                <a:latin typeface="Arial" pitchFamily="34" charset="0"/>
                <a:cs typeface="Arial" pitchFamily="34" charset="0"/>
              </a:rPr>
              <a:t> </a:t>
            </a:r>
            <a:r>
              <a:rPr lang="en-US" sz="1400" dirty="0">
                <a:solidFill>
                  <a:srgbClr val="000099"/>
                </a:solidFill>
                <a:latin typeface="Arial" pitchFamily="34" charset="0"/>
                <a:cs typeface="Arial" pitchFamily="34" charset="0"/>
              </a:rPr>
              <a:t>Computerized Accounts Payable System</a:t>
            </a:r>
            <a:endParaRPr lang="en-US" sz="1200" dirty="0">
              <a:solidFill>
                <a:srgbClr val="000099"/>
              </a:solidFill>
              <a:latin typeface="Arial" pitchFamily="34" charset="0"/>
              <a:cs typeface="Arial" pitchFamily="34" charset="0"/>
            </a:endParaRPr>
          </a:p>
          <a:p>
            <a:pPr eaLnBrk="1" hangingPunct="1"/>
            <a:r>
              <a:rPr lang="en-US" dirty="0">
                <a:solidFill>
                  <a:srgbClr val="000099"/>
                </a:solidFill>
                <a:latin typeface="Arial" pitchFamily="34" charset="0"/>
                <a:cs typeface="Arial" pitchFamily="34" charset="0"/>
              </a:rPr>
              <a:t>IAPS</a:t>
            </a:r>
            <a:r>
              <a:rPr lang="en-US" sz="1000" dirty="0">
                <a:solidFill>
                  <a:srgbClr val="000099"/>
                </a:solidFill>
                <a:latin typeface="Arial" pitchFamily="34" charset="0"/>
                <a:cs typeface="Arial" pitchFamily="34" charset="0"/>
              </a:rPr>
              <a:t> – </a:t>
            </a:r>
            <a:r>
              <a:rPr lang="en-US" sz="1200" dirty="0">
                <a:solidFill>
                  <a:srgbClr val="000099"/>
                </a:solidFill>
                <a:latin typeface="Arial" pitchFamily="34" charset="0"/>
                <a:cs typeface="Arial" pitchFamily="34" charset="0"/>
              </a:rPr>
              <a:t>Integrated Accounts Payable System</a:t>
            </a:r>
          </a:p>
          <a:p>
            <a:pPr eaLnBrk="1" hangingPunct="1"/>
            <a:r>
              <a:rPr lang="en-US" dirty="0">
                <a:solidFill>
                  <a:srgbClr val="000099"/>
                </a:solidFill>
                <a:latin typeface="Arial" pitchFamily="34" charset="0"/>
                <a:cs typeface="Arial" pitchFamily="34" charset="0"/>
              </a:rPr>
              <a:t>DEAMS – </a:t>
            </a:r>
            <a:r>
              <a:rPr lang="en-US" sz="1200" dirty="0">
                <a:solidFill>
                  <a:srgbClr val="000099"/>
                </a:solidFill>
                <a:latin typeface="Arial" pitchFamily="34" charset="0"/>
                <a:cs typeface="Arial" pitchFamily="34" charset="0"/>
              </a:rPr>
              <a:t>Defense enterprise Accounting and Management Systems</a:t>
            </a:r>
          </a:p>
          <a:p>
            <a:pPr eaLnBrk="1" hangingPunct="1"/>
            <a:endParaRPr lang="en-US" sz="800" dirty="0">
              <a:solidFill>
                <a:srgbClr val="000099"/>
              </a:solidFill>
              <a:latin typeface="Arial" pitchFamily="34" charset="0"/>
              <a:cs typeface="Arial" pitchFamily="34" charset="0"/>
            </a:endParaRPr>
          </a:p>
          <a:p>
            <a:pPr eaLnBrk="1" hangingPunct="1"/>
            <a:endParaRPr lang="en-US" sz="800" dirty="0">
              <a:solidFill>
                <a:srgbClr val="000099"/>
              </a:solidFill>
              <a:latin typeface="Arial" pitchFamily="34" charset="0"/>
              <a:cs typeface="Arial" pitchFamily="34" charset="0"/>
            </a:endParaRPr>
          </a:p>
          <a:p>
            <a:pPr eaLnBrk="1" hangingPunct="1"/>
            <a:endParaRPr lang="en-US" sz="800" dirty="0">
              <a:solidFill>
                <a:srgbClr val="000099"/>
              </a:solidFill>
              <a:latin typeface="Arial" pitchFamily="34" charset="0"/>
              <a:cs typeface="Arial" pitchFamily="34" charset="0"/>
            </a:endParaRPr>
          </a:p>
          <a:p>
            <a:pPr eaLnBrk="1" hangingPunct="1"/>
            <a:endParaRPr lang="en-US" sz="800" dirty="0">
              <a:solidFill>
                <a:srgbClr val="000099"/>
              </a:solidFill>
              <a:latin typeface="Arial" pitchFamily="34" charset="0"/>
              <a:cs typeface="Arial" pitchFamily="34" charset="0"/>
            </a:endParaRPr>
          </a:p>
          <a:p>
            <a:pPr eaLnBrk="1" hangingPunct="1"/>
            <a:endParaRPr lang="en-US" sz="800" dirty="0">
              <a:solidFill>
                <a:srgbClr val="000099"/>
              </a:solidFill>
              <a:latin typeface="Arial" pitchFamily="34" charset="0"/>
              <a:cs typeface="Arial" pitchFamily="34" charset="0"/>
            </a:endParaRPr>
          </a:p>
          <a:p>
            <a:pPr eaLnBrk="1" hangingPunct="1"/>
            <a:r>
              <a:rPr lang="en-US" sz="2000" b="1" dirty="0">
                <a:solidFill>
                  <a:srgbClr val="000099"/>
                </a:solidFill>
                <a:latin typeface="Arial" pitchFamily="34" charset="0"/>
                <a:cs typeface="Arial" pitchFamily="34" charset="0"/>
              </a:rPr>
              <a:t>SUPPORTING SYSTEMS:</a:t>
            </a:r>
          </a:p>
          <a:p>
            <a:pPr eaLnBrk="1" hangingPunct="1"/>
            <a:r>
              <a:rPr lang="en-US" dirty="0">
                <a:solidFill>
                  <a:srgbClr val="000099"/>
                </a:solidFill>
                <a:latin typeface="Arial" pitchFamily="34" charset="0"/>
                <a:cs typeface="Arial" pitchFamily="34" charset="0"/>
              </a:rPr>
              <a:t>SAM</a:t>
            </a:r>
            <a:r>
              <a:rPr lang="en-US" sz="1400" dirty="0">
                <a:solidFill>
                  <a:srgbClr val="000099"/>
                </a:solidFill>
                <a:latin typeface="Arial" pitchFamily="34" charset="0"/>
                <a:cs typeface="Arial" pitchFamily="34" charset="0"/>
              </a:rPr>
              <a:t> </a:t>
            </a:r>
            <a:r>
              <a:rPr lang="en-US" sz="2000" dirty="0">
                <a:solidFill>
                  <a:srgbClr val="000099"/>
                </a:solidFill>
                <a:latin typeface="Arial" pitchFamily="34" charset="0"/>
                <a:cs typeface="Arial" pitchFamily="34" charset="0"/>
              </a:rPr>
              <a:t>–</a:t>
            </a:r>
            <a:r>
              <a:rPr lang="en-US" sz="1050" dirty="0">
                <a:solidFill>
                  <a:srgbClr val="000099"/>
                </a:solidFill>
                <a:latin typeface="Arial" pitchFamily="34" charset="0"/>
                <a:cs typeface="Arial" pitchFamily="34" charset="0"/>
              </a:rPr>
              <a:t> </a:t>
            </a:r>
            <a:r>
              <a:rPr lang="en-US" sz="1200" dirty="0">
                <a:solidFill>
                  <a:srgbClr val="000099"/>
                </a:solidFill>
                <a:latin typeface="Arial" pitchFamily="34" charset="0"/>
                <a:cs typeface="Arial" pitchFamily="34" charset="0"/>
              </a:rPr>
              <a:t>System for Award Management</a:t>
            </a:r>
          </a:p>
          <a:p>
            <a:pPr eaLnBrk="1" hangingPunct="1"/>
            <a:r>
              <a:rPr lang="en-US" dirty="0">
                <a:solidFill>
                  <a:srgbClr val="000099"/>
                </a:solidFill>
                <a:latin typeface="Arial" pitchFamily="34" charset="0"/>
                <a:cs typeface="Arial" pitchFamily="34" charset="0"/>
              </a:rPr>
              <a:t>BEIS –</a:t>
            </a:r>
            <a:r>
              <a:rPr lang="en-US" sz="1000" dirty="0">
                <a:solidFill>
                  <a:srgbClr val="000099"/>
                </a:solidFill>
                <a:latin typeface="Arial" pitchFamily="34" charset="0"/>
                <a:cs typeface="Arial" pitchFamily="34" charset="0"/>
              </a:rPr>
              <a:t> </a:t>
            </a:r>
            <a:r>
              <a:rPr lang="en-US" sz="1200" dirty="0">
                <a:solidFill>
                  <a:srgbClr val="000099"/>
                </a:solidFill>
                <a:latin typeface="Arial" pitchFamily="34" charset="0"/>
                <a:cs typeface="Arial" pitchFamily="34" charset="0"/>
              </a:rPr>
              <a:t>Business Enterprise Information System</a:t>
            </a:r>
          </a:p>
          <a:p>
            <a:pPr eaLnBrk="1" hangingPunct="1"/>
            <a:r>
              <a:rPr lang="en-US" dirty="0">
                <a:solidFill>
                  <a:srgbClr val="000099"/>
                </a:solidFill>
                <a:latin typeface="Arial" pitchFamily="34" charset="0"/>
                <a:cs typeface="Arial" pitchFamily="34" charset="0"/>
              </a:rPr>
              <a:t>EDA –</a:t>
            </a:r>
            <a:r>
              <a:rPr lang="en-US" sz="1000" dirty="0">
                <a:solidFill>
                  <a:srgbClr val="000099"/>
                </a:solidFill>
                <a:latin typeface="Arial" pitchFamily="34" charset="0"/>
                <a:cs typeface="Arial" pitchFamily="34" charset="0"/>
              </a:rPr>
              <a:t> </a:t>
            </a:r>
            <a:r>
              <a:rPr lang="en-US" sz="1200" dirty="0">
                <a:solidFill>
                  <a:srgbClr val="000099"/>
                </a:solidFill>
                <a:latin typeface="Arial" pitchFamily="34" charset="0"/>
                <a:cs typeface="Arial" pitchFamily="34" charset="0"/>
              </a:rPr>
              <a:t>Electronic Data Access</a:t>
            </a:r>
          </a:p>
          <a:p>
            <a:pPr eaLnBrk="1" hangingPunct="1"/>
            <a:r>
              <a:rPr lang="en-US" dirty="0">
                <a:solidFill>
                  <a:srgbClr val="000099"/>
                </a:solidFill>
                <a:latin typeface="Arial" pitchFamily="34" charset="0"/>
                <a:cs typeface="Arial" pitchFamily="34" charset="0"/>
              </a:rPr>
              <a:t>CEDMS –</a:t>
            </a:r>
            <a:r>
              <a:rPr lang="en-US" sz="1000" dirty="0">
                <a:solidFill>
                  <a:srgbClr val="000099"/>
                </a:solidFill>
                <a:latin typeface="Arial" pitchFamily="34" charset="0"/>
                <a:cs typeface="Arial" pitchFamily="34" charset="0"/>
              </a:rPr>
              <a:t> </a:t>
            </a:r>
            <a:r>
              <a:rPr lang="en-US" sz="1200" dirty="0">
                <a:solidFill>
                  <a:srgbClr val="000099"/>
                </a:solidFill>
                <a:latin typeface="Arial" pitchFamily="34" charset="0"/>
                <a:cs typeface="Arial" pitchFamily="34" charset="0"/>
              </a:rPr>
              <a:t>Corporate Electronic Document Management System</a:t>
            </a:r>
          </a:p>
          <a:p>
            <a:pPr eaLnBrk="1" hangingPunct="1"/>
            <a:r>
              <a:rPr lang="en-US" dirty="0">
                <a:solidFill>
                  <a:srgbClr val="000099"/>
                </a:solidFill>
                <a:latin typeface="Arial" pitchFamily="34" charset="0"/>
                <a:cs typeface="Arial" pitchFamily="34" charset="0"/>
              </a:rPr>
              <a:t>EDI –</a:t>
            </a:r>
            <a:r>
              <a:rPr lang="en-US" sz="1000" dirty="0">
                <a:solidFill>
                  <a:srgbClr val="000099"/>
                </a:solidFill>
                <a:latin typeface="Arial" pitchFamily="34" charset="0"/>
                <a:cs typeface="Arial" pitchFamily="34" charset="0"/>
              </a:rPr>
              <a:t> </a:t>
            </a:r>
            <a:r>
              <a:rPr lang="en-US" sz="1200" dirty="0">
                <a:solidFill>
                  <a:srgbClr val="000099"/>
                </a:solidFill>
                <a:latin typeface="Arial" pitchFamily="34" charset="0"/>
                <a:cs typeface="Arial" pitchFamily="34" charset="0"/>
              </a:rPr>
              <a:t>Electronic Data Interchange</a:t>
            </a:r>
          </a:p>
          <a:p>
            <a:pPr eaLnBrk="1" hangingPunct="1"/>
            <a:r>
              <a:rPr lang="en-US" dirty="0">
                <a:solidFill>
                  <a:srgbClr val="000099"/>
                </a:solidFill>
                <a:latin typeface="Arial" pitchFamily="34" charset="0"/>
                <a:cs typeface="Arial" pitchFamily="34" charset="0"/>
              </a:rPr>
              <a:t>EDM –</a:t>
            </a:r>
            <a:r>
              <a:rPr lang="en-US" sz="1000" dirty="0">
                <a:solidFill>
                  <a:srgbClr val="000099"/>
                </a:solidFill>
                <a:latin typeface="Arial" pitchFamily="34" charset="0"/>
                <a:cs typeface="Arial" pitchFamily="34" charset="0"/>
              </a:rPr>
              <a:t> </a:t>
            </a:r>
            <a:r>
              <a:rPr lang="en-US" sz="1200" dirty="0">
                <a:solidFill>
                  <a:srgbClr val="000099"/>
                </a:solidFill>
                <a:latin typeface="Arial" pitchFamily="34" charset="0"/>
                <a:cs typeface="Arial" pitchFamily="34" charset="0"/>
              </a:rPr>
              <a:t>Electronic Document Management System</a:t>
            </a:r>
          </a:p>
          <a:p>
            <a:pPr eaLnBrk="1" hangingPunct="1"/>
            <a:r>
              <a:rPr lang="en-US" dirty="0">
                <a:solidFill>
                  <a:srgbClr val="000099"/>
                </a:solidFill>
                <a:latin typeface="Arial" pitchFamily="34" charset="0"/>
                <a:cs typeface="Arial" pitchFamily="34" charset="0"/>
              </a:rPr>
              <a:t>WAWF –</a:t>
            </a:r>
            <a:r>
              <a:rPr lang="en-US" sz="1000" dirty="0">
                <a:solidFill>
                  <a:srgbClr val="000099"/>
                </a:solidFill>
                <a:latin typeface="Arial" pitchFamily="34" charset="0"/>
                <a:cs typeface="Arial" pitchFamily="34" charset="0"/>
              </a:rPr>
              <a:t> </a:t>
            </a:r>
            <a:r>
              <a:rPr lang="en-US" sz="1200" dirty="0">
                <a:solidFill>
                  <a:srgbClr val="000099"/>
                </a:solidFill>
                <a:latin typeface="Arial" pitchFamily="34" charset="0"/>
                <a:cs typeface="Arial" pitchFamily="34" charset="0"/>
              </a:rPr>
              <a:t>Wide Area Workflow</a:t>
            </a:r>
          </a:p>
          <a:p>
            <a:pPr eaLnBrk="1" hangingPunct="1"/>
            <a:endParaRPr lang="en-US" sz="800" dirty="0">
              <a:solidFill>
                <a:srgbClr val="000099"/>
              </a:solidFill>
              <a:latin typeface="Arial" pitchFamily="34" charset="0"/>
              <a:cs typeface="Arial" pitchFamily="34" charset="0"/>
            </a:endParaRPr>
          </a:p>
          <a:p>
            <a:pPr eaLnBrk="1" hangingPunct="1"/>
            <a:endParaRPr lang="en-US" sz="800" dirty="0">
              <a:solidFill>
                <a:srgbClr val="000099"/>
              </a:solidFill>
              <a:latin typeface="Arial" pitchFamily="34" charset="0"/>
              <a:cs typeface="Arial" pitchFamily="34" charset="0"/>
            </a:endParaRPr>
          </a:p>
          <a:p>
            <a:pPr eaLnBrk="1" hangingPunct="1"/>
            <a:endParaRPr lang="en-US" sz="800" dirty="0">
              <a:solidFill>
                <a:srgbClr val="000099"/>
              </a:solidFill>
              <a:latin typeface="Arial" pitchFamily="34" charset="0"/>
              <a:cs typeface="Arial" pitchFamily="34" charset="0"/>
            </a:endParaRPr>
          </a:p>
          <a:p>
            <a:pPr eaLnBrk="1" hangingPunct="1"/>
            <a:endParaRPr lang="en-US" sz="800" dirty="0">
              <a:solidFill>
                <a:srgbClr val="000099"/>
              </a:solidFill>
              <a:latin typeface="Arial" pitchFamily="34" charset="0"/>
              <a:cs typeface="Arial" pitchFamily="34" charset="0"/>
            </a:endParaRPr>
          </a:p>
          <a:p>
            <a:pPr eaLnBrk="1" hangingPunct="1"/>
            <a:endParaRPr lang="en-US" sz="800" dirty="0"/>
          </a:p>
          <a:p>
            <a:pPr eaLnBrk="1" hangingPunct="1"/>
            <a:endParaRPr lang="en-US" sz="800" dirty="0"/>
          </a:p>
          <a:p>
            <a:pPr eaLnBrk="1" hangingPunct="1"/>
            <a:endParaRPr lang="en-US" sz="800" dirty="0"/>
          </a:p>
          <a:p>
            <a:pPr eaLnBrk="1" hangingPunct="1"/>
            <a:endParaRPr lang="en-US" sz="800" dirty="0"/>
          </a:p>
        </p:txBody>
      </p:sp>
      <p:sp>
        <p:nvSpPr>
          <p:cNvPr id="10" name="Rectangle 3" descr="Making Every Day Count logo"/>
          <p:cNvSpPr txBox="1">
            <a:spLocks noChangeArrowheads="1"/>
          </p:cNvSpPr>
          <p:nvPr/>
        </p:nvSpPr>
        <p:spPr>
          <a:xfrm>
            <a:off x="4343400" y="1041022"/>
            <a:ext cx="4876800" cy="5026022"/>
          </a:xfrm>
          <a:prstGeom prst="rect">
            <a:avLst/>
          </a:prstGeom>
        </p:spPr>
        <p:txBody>
          <a:bodyPr/>
          <a:lstStyle>
            <a:lvl1pPr marL="342900" indent="-342900" algn="l" defTabSz="914400" rtl="0" eaLnBrk="1" latinLnBrk="0" hangingPunct="1">
              <a:spcBef>
                <a:spcPct val="20000"/>
              </a:spcBef>
              <a:buFont typeface="Wingdings" pitchFamily="2" charset="2"/>
              <a:buChar char="ü"/>
              <a:defRPr lang="en-US" sz="2400" kern="1200" dirty="0" smtClean="0">
                <a:solidFill>
                  <a:srgbClr val="293685"/>
                </a:solidFill>
                <a:latin typeface="Arial" pitchFamily="34" charset="0"/>
                <a:ea typeface="+mj-ea"/>
                <a:cs typeface="Arial" pitchFamily="34" charset="0"/>
              </a:defRPr>
            </a:lvl1pPr>
            <a:lvl2pPr marL="742950" indent="-285750" algn="l" defTabSz="914400" rtl="0" eaLnBrk="1" latinLnBrk="0" hangingPunct="1">
              <a:spcBef>
                <a:spcPct val="20000"/>
              </a:spcBef>
              <a:buFontTx/>
              <a:buNone/>
              <a:defRPr lang="en-US" sz="2000" kern="1200" baseline="0" dirty="0" smtClean="0">
                <a:solidFill>
                  <a:srgbClr val="000000"/>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1800" kern="1200" dirty="0" smtClean="0">
                <a:solidFill>
                  <a:srgbClr val="00000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1600" kern="1200" dirty="0" smtClean="0">
                <a:solidFill>
                  <a:srgbClr val="00000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1600" kern="1200" dirty="0" smtClean="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Font typeface="Wingdings 2" pitchFamily="18" charset="2"/>
              <a:buNone/>
            </a:pPr>
            <a:r>
              <a:rPr lang="en-US" b="1" dirty="0">
                <a:solidFill>
                  <a:srgbClr val="000099"/>
                </a:solidFill>
                <a:ea typeface="+mn-ea"/>
              </a:rPr>
              <a:t>FUNCTIONS:</a:t>
            </a:r>
          </a:p>
          <a:p>
            <a:pPr>
              <a:lnSpc>
                <a:spcPct val="80000"/>
              </a:lnSpc>
              <a:buFont typeface="Wingdings 2" pitchFamily="18" charset="2"/>
              <a:buNone/>
            </a:pPr>
            <a:endParaRPr lang="en-US" sz="1600" b="1" dirty="0">
              <a:solidFill>
                <a:schemeClr val="tx1"/>
              </a:solidFill>
              <a:latin typeface="Arial" charset="0"/>
              <a:cs typeface="Arial" charset="0"/>
            </a:endParaRPr>
          </a:p>
          <a:p>
            <a:pPr>
              <a:lnSpc>
                <a:spcPct val="80000"/>
              </a:lnSpc>
              <a:buFontTx/>
              <a:buChar char="•"/>
            </a:pPr>
            <a:r>
              <a:rPr lang="en-US" sz="1400" dirty="0">
                <a:latin typeface="Arial" charset="0"/>
                <a:cs typeface="Arial" charset="0"/>
              </a:rPr>
              <a:t>Review contracts, invoices, and receiving reports for propriety IAW regulatory requirements.</a:t>
            </a:r>
          </a:p>
          <a:p>
            <a:pPr marL="0" indent="0">
              <a:lnSpc>
                <a:spcPct val="80000"/>
              </a:lnSpc>
              <a:buNone/>
            </a:pPr>
            <a:endParaRPr lang="en-US" sz="1400" dirty="0">
              <a:latin typeface="Arial" charset="0"/>
              <a:cs typeface="Arial" charset="0"/>
            </a:endParaRPr>
          </a:p>
          <a:p>
            <a:pPr>
              <a:lnSpc>
                <a:spcPct val="80000"/>
              </a:lnSpc>
              <a:buFontTx/>
              <a:buChar char="•"/>
            </a:pPr>
            <a:r>
              <a:rPr lang="en-US" sz="1400" b="1" dirty="0">
                <a:solidFill>
                  <a:srgbClr val="FF0000"/>
                </a:solidFill>
                <a:latin typeface="Arial" charset="0"/>
                <a:cs typeface="Arial" charset="0"/>
              </a:rPr>
              <a:t>Vendors need to include COR email information when submitting invoice for payment. </a:t>
            </a:r>
          </a:p>
          <a:p>
            <a:pPr marL="0" indent="0">
              <a:lnSpc>
                <a:spcPct val="80000"/>
              </a:lnSpc>
              <a:buNone/>
            </a:pPr>
            <a:endParaRPr lang="en-US" sz="1400" dirty="0">
              <a:latin typeface="Arial" charset="0"/>
              <a:cs typeface="Arial" charset="0"/>
            </a:endParaRPr>
          </a:p>
          <a:p>
            <a:pPr>
              <a:lnSpc>
                <a:spcPct val="80000"/>
              </a:lnSpc>
              <a:buFontTx/>
              <a:buChar char="•"/>
            </a:pPr>
            <a:r>
              <a:rPr lang="en-US" sz="1400" dirty="0">
                <a:latin typeface="Arial" charset="0"/>
                <a:cs typeface="Arial" charset="0"/>
              </a:rPr>
              <a:t>Match contract, invoice, and receiving report to initiate proper payment.</a:t>
            </a:r>
          </a:p>
          <a:p>
            <a:pPr marL="0" indent="0">
              <a:lnSpc>
                <a:spcPct val="80000"/>
              </a:lnSpc>
              <a:buNone/>
            </a:pPr>
            <a:endParaRPr lang="en-US" sz="1400" dirty="0">
              <a:latin typeface="Arial" charset="0"/>
              <a:cs typeface="Arial" charset="0"/>
            </a:endParaRPr>
          </a:p>
          <a:p>
            <a:pPr>
              <a:lnSpc>
                <a:spcPct val="80000"/>
              </a:lnSpc>
              <a:buFontTx/>
              <a:buChar char="•"/>
            </a:pPr>
            <a:r>
              <a:rPr lang="en-US" sz="1400" b="1" dirty="0">
                <a:solidFill>
                  <a:srgbClr val="FF0000"/>
                </a:solidFill>
                <a:latin typeface="Arial" charset="0"/>
                <a:cs typeface="Arial" charset="0"/>
              </a:rPr>
              <a:t>Verify vendor SAM registration and remittance data</a:t>
            </a:r>
            <a:r>
              <a:rPr lang="en-US" sz="1400" dirty="0">
                <a:latin typeface="Arial" charset="0"/>
                <a:cs typeface="Arial" charset="0"/>
              </a:rPr>
              <a:t>.</a:t>
            </a:r>
          </a:p>
          <a:p>
            <a:pPr marL="0" indent="0">
              <a:lnSpc>
                <a:spcPct val="80000"/>
              </a:lnSpc>
              <a:buNone/>
            </a:pPr>
            <a:endParaRPr lang="en-US" sz="1400" dirty="0">
              <a:latin typeface="Arial" charset="0"/>
              <a:cs typeface="Arial" charset="0"/>
            </a:endParaRPr>
          </a:p>
          <a:p>
            <a:pPr>
              <a:lnSpc>
                <a:spcPct val="80000"/>
              </a:lnSpc>
              <a:buFontTx/>
              <a:buChar char="•"/>
            </a:pPr>
            <a:r>
              <a:rPr lang="en-US" sz="1400" dirty="0">
                <a:latin typeface="Arial" charset="0"/>
                <a:cs typeface="Arial" charset="0"/>
              </a:rPr>
              <a:t>Perform entitlement/computation actions necessary to generate payments to vendors and individuals for services performed and/or goods/materials received.</a:t>
            </a:r>
          </a:p>
          <a:p>
            <a:pPr marL="0" indent="0">
              <a:lnSpc>
                <a:spcPct val="80000"/>
              </a:lnSpc>
              <a:buNone/>
            </a:pPr>
            <a:endParaRPr lang="en-US" sz="1400" dirty="0">
              <a:latin typeface="Arial" charset="0"/>
              <a:cs typeface="Arial" charset="0"/>
            </a:endParaRPr>
          </a:p>
          <a:p>
            <a:pPr>
              <a:lnSpc>
                <a:spcPct val="80000"/>
              </a:lnSpc>
              <a:buFontTx/>
              <a:buChar char="•"/>
            </a:pPr>
            <a:r>
              <a:rPr lang="en-US" sz="1400" dirty="0">
                <a:latin typeface="Arial" charset="0"/>
                <a:cs typeface="Arial" charset="0"/>
              </a:rPr>
              <a:t>Process payments into the applicable entitlement system (Systems vary depending on customer)</a:t>
            </a:r>
          </a:p>
          <a:p>
            <a:pPr marL="0" indent="0">
              <a:lnSpc>
                <a:spcPct val="80000"/>
              </a:lnSpc>
              <a:buNone/>
            </a:pPr>
            <a:endParaRPr lang="en-US" sz="1400" dirty="0">
              <a:latin typeface="Arial" charset="0"/>
              <a:cs typeface="Arial" charset="0"/>
            </a:endParaRPr>
          </a:p>
          <a:p>
            <a:pPr>
              <a:lnSpc>
                <a:spcPct val="80000"/>
              </a:lnSpc>
              <a:buFontTx/>
              <a:buChar char="•"/>
            </a:pPr>
            <a:r>
              <a:rPr lang="en-US" sz="1400" dirty="0">
                <a:latin typeface="Arial" charset="0"/>
                <a:cs typeface="Arial" charset="0"/>
              </a:rPr>
              <a:t>Payment Certification.</a:t>
            </a:r>
          </a:p>
          <a:p>
            <a:pPr marL="0" indent="0">
              <a:lnSpc>
                <a:spcPct val="80000"/>
              </a:lnSpc>
              <a:buNone/>
            </a:pPr>
            <a:endParaRPr lang="en-US" sz="1400" dirty="0">
              <a:latin typeface="Arial" charset="0"/>
              <a:cs typeface="Arial" charset="0"/>
            </a:endParaRPr>
          </a:p>
          <a:p>
            <a:pPr>
              <a:lnSpc>
                <a:spcPct val="80000"/>
              </a:lnSpc>
              <a:buFontTx/>
              <a:buChar char="•"/>
            </a:pPr>
            <a:r>
              <a:rPr lang="en-US" sz="1400" dirty="0">
                <a:latin typeface="Arial" charset="0"/>
                <a:cs typeface="Arial" charset="0"/>
              </a:rPr>
              <a:t>Perform pre-pay and post-pay audits.</a:t>
            </a:r>
          </a:p>
          <a:p>
            <a:pPr>
              <a:lnSpc>
                <a:spcPct val="80000"/>
              </a:lnSpc>
              <a:buFontTx/>
              <a:buChar char="•"/>
            </a:pPr>
            <a:endParaRPr lang="en-US" sz="1400" dirty="0">
              <a:latin typeface="Arial" charset="0"/>
              <a:cs typeface="Arial" charset="0"/>
            </a:endParaRPr>
          </a:p>
          <a:p>
            <a:pPr>
              <a:lnSpc>
                <a:spcPct val="80000"/>
              </a:lnSpc>
              <a:buFontTx/>
              <a:buChar char="•"/>
            </a:pPr>
            <a:r>
              <a:rPr lang="en-US" sz="1400" dirty="0">
                <a:latin typeface="Arial" charset="0"/>
                <a:cs typeface="Arial" charset="0"/>
              </a:rPr>
              <a:t>Manage the EFT Reject process.</a:t>
            </a:r>
          </a:p>
          <a:p>
            <a:pPr>
              <a:lnSpc>
                <a:spcPct val="80000"/>
              </a:lnSpc>
              <a:buFontTx/>
              <a:buChar char="•"/>
            </a:pPr>
            <a:endParaRPr lang="en-US" sz="1600" b="1" dirty="0">
              <a:latin typeface="Arial" charset="0"/>
              <a:cs typeface="Arial" charset="0"/>
            </a:endParaRPr>
          </a:p>
          <a:p>
            <a:pPr>
              <a:lnSpc>
                <a:spcPct val="80000"/>
              </a:lnSpc>
              <a:buFontTx/>
              <a:buNone/>
            </a:pPr>
            <a:endParaRPr lang="en-US" sz="1000" b="1" dirty="0">
              <a:latin typeface="Arial" charset="0"/>
              <a:cs typeface="Arial" charset="0"/>
            </a:endParaRPr>
          </a:p>
          <a:p>
            <a:pPr>
              <a:lnSpc>
                <a:spcPct val="80000"/>
              </a:lnSpc>
              <a:buFontTx/>
              <a:buNone/>
            </a:pPr>
            <a:r>
              <a:rPr lang="en-US" sz="1000" b="1" dirty="0">
                <a:latin typeface="Arial" charset="0"/>
                <a:cs typeface="Arial" charset="0"/>
              </a:rPr>
              <a:t>             </a:t>
            </a:r>
          </a:p>
        </p:txBody>
      </p:sp>
    </p:spTree>
    <p:extLst>
      <p:ext uri="{BB962C8B-B14F-4D97-AF65-F5344CB8AC3E}">
        <p14:creationId xmlns:p14="http://schemas.microsoft.com/office/powerpoint/2010/main" val="3328796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a:t> Requirements Needed to Make Payment</a:t>
            </a:r>
          </a:p>
        </p:txBody>
      </p:sp>
      <p:sp>
        <p:nvSpPr>
          <p:cNvPr id="5" name="Date Placeholder 4"/>
          <p:cNvSpPr>
            <a:spLocks noGrp="1"/>
          </p:cNvSpPr>
          <p:nvPr>
            <p:ph type="dt" sz="half" idx="10"/>
          </p:nvPr>
        </p:nvSpPr>
        <p:spPr/>
        <p:txBody>
          <a:bodyPr/>
          <a:lstStyle/>
          <a:p>
            <a:fld id="{F282ED63-F903-49E3-90B1-C22521C242F8}" type="datetime1">
              <a:rPr lang="en-US" smtClean="0"/>
              <a:pPr/>
              <a:t>9/24/2024</a:t>
            </a:fld>
            <a:endParaRPr lang="en-US"/>
          </a:p>
        </p:txBody>
      </p:sp>
      <p:sp>
        <p:nvSpPr>
          <p:cNvPr id="6" name="Footer Placeholder 5"/>
          <p:cNvSpPr>
            <a:spLocks noGrp="1"/>
          </p:cNvSpPr>
          <p:nvPr>
            <p:ph type="ftr" sz="quarter" idx="11"/>
          </p:nvPr>
        </p:nvSpPr>
        <p:spPr/>
        <p:txBody>
          <a:bodyPr/>
          <a:lstStyle/>
          <a:p>
            <a:r>
              <a:rPr lang="en-US"/>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pPr/>
              <a:t>5</a:t>
            </a:fld>
            <a:endParaRPr lang="en-US"/>
          </a:p>
        </p:txBody>
      </p:sp>
      <p:sp>
        <p:nvSpPr>
          <p:cNvPr id="10" name="Oval 9"/>
          <p:cNvSpPr/>
          <p:nvPr/>
        </p:nvSpPr>
        <p:spPr>
          <a:xfrm>
            <a:off x="1126824" y="1606681"/>
            <a:ext cx="2309060" cy="2243765"/>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Contract</a:t>
            </a:r>
          </a:p>
        </p:txBody>
      </p:sp>
      <p:sp>
        <p:nvSpPr>
          <p:cNvPr id="14" name="Oval 13"/>
          <p:cNvSpPr/>
          <p:nvPr/>
        </p:nvSpPr>
        <p:spPr>
          <a:xfrm>
            <a:off x="3146760" y="1602668"/>
            <a:ext cx="2309060" cy="2247778"/>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Valid</a:t>
            </a:r>
          </a:p>
          <a:p>
            <a:pPr algn="ctr"/>
            <a:r>
              <a:rPr lang="en-US" b="1" dirty="0">
                <a:solidFill>
                  <a:schemeClr val="tx1"/>
                </a:solidFill>
              </a:rPr>
              <a:t>Invoice</a:t>
            </a:r>
          </a:p>
        </p:txBody>
      </p:sp>
      <p:sp>
        <p:nvSpPr>
          <p:cNvPr id="15" name="Oval 14"/>
          <p:cNvSpPr/>
          <p:nvPr/>
        </p:nvSpPr>
        <p:spPr>
          <a:xfrm>
            <a:off x="1843657" y="3962399"/>
            <a:ext cx="2457633" cy="22439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Funds Validation</a:t>
            </a:r>
          </a:p>
          <a:p>
            <a:pPr algn="ctr"/>
            <a:r>
              <a:rPr lang="en-US" dirty="0"/>
              <a:t>(Prevalidation)</a:t>
            </a:r>
          </a:p>
        </p:txBody>
      </p:sp>
      <p:sp>
        <p:nvSpPr>
          <p:cNvPr id="16" name="Oval 15"/>
          <p:cNvSpPr/>
          <p:nvPr/>
        </p:nvSpPr>
        <p:spPr>
          <a:xfrm>
            <a:off x="4305301" y="3962399"/>
            <a:ext cx="2457633" cy="22439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Active SAM</a:t>
            </a:r>
          </a:p>
          <a:p>
            <a:pPr algn="ctr"/>
            <a:r>
              <a:rPr lang="en-US" dirty="0"/>
              <a:t>Registration</a:t>
            </a:r>
          </a:p>
        </p:txBody>
      </p:sp>
      <p:sp>
        <p:nvSpPr>
          <p:cNvPr id="13" name="Oval 12"/>
          <p:cNvSpPr/>
          <p:nvPr/>
        </p:nvSpPr>
        <p:spPr>
          <a:xfrm>
            <a:off x="5181600" y="1602668"/>
            <a:ext cx="2284631" cy="2247778"/>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Receipt &amp;</a:t>
            </a:r>
          </a:p>
          <a:p>
            <a:pPr algn="ctr"/>
            <a:r>
              <a:rPr lang="en-US" b="1" dirty="0">
                <a:solidFill>
                  <a:schemeClr val="tx1"/>
                </a:solidFill>
              </a:rPr>
              <a:t>Acceptance</a:t>
            </a:r>
          </a:p>
        </p:txBody>
      </p:sp>
      <p:sp>
        <p:nvSpPr>
          <p:cNvPr id="18" name="Rectangle 17"/>
          <p:cNvSpPr/>
          <p:nvPr/>
        </p:nvSpPr>
        <p:spPr>
          <a:xfrm>
            <a:off x="796090" y="1602667"/>
            <a:ext cx="7010400" cy="2247779"/>
          </a:xfrm>
          <a:prstGeom prst="rect">
            <a:avLst/>
          </a:prstGeom>
          <a:noFill/>
          <a:ln w="38100" cap="rnd" cmpd="thinThick">
            <a:solidFill>
              <a:schemeClr val="accent1">
                <a:lumMod val="75000"/>
              </a:schemeClr>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7237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Prompt Payment Terms</a:t>
            </a:r>
          </a:p>
        </p:txBody>
      </p:sp>
      <p:sp>
        <p:nvSpPr>
          <p:cNvPr id="5" name="Date Placeholder 4"/>
          <p:cNvSpPr>
            <a:spLocks noGrp="1"/>
          </p:cNvSpPr>
          <p:nvPr>
            <p:ph type="dt" sz="half" idx="10"/>
          </p:nvPr>
        </p:nvSpPr>
        <p:spPr/>
        <p:txBody>
          <a:bodyPr/>
          <a:lstStyle/>
          <a:p>
            <a:r>
              <a:rPr lang="en-US" dirty="0"/>
              <a:t>5/15/2013</a:t>
            </a:r>
          </a:p>
        </p:txBody>
      </p:sp>
      <p:sp>
        <p:nvSpPr>
          <p:cNvPr id="6" name="Footer Placeholder 5"/>
          <p:cNvSpPr>
            <a:spLocks noGrp="1"/>
          </p:cNvSpPr>
          <p:nvPr>
            <p:ph type="ftr" sz="quarter" idx="11"/>
          </p:nvPr>
        </p:nvSpPr>
        <p:spPr/>
        <p:txBody>
          <a:bodyPr/>
          <a:lstStyle/>
          <a:p>
            <a:r>
              <a:rPr lang="en-US" dirty="0"/>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pPr/>
              <a:t>6</a:t>
            </a:fld>
            <a:endParaRPr lang="en-US" dirty="0"/>
          </a:p>
        </p:txBody>
      </p:sp>
      <p:sp>
        <p:nvSpPr>
          <p:cNvPr id="8" name="Rectangle 4" descr="Making Every Day Count logo"/>
          <p:cNvSpPr txBox="1">
            <a:spLocks noChangeArrowheads="1"/>
          </p:cNvSpPr>
          <p:nvPr/>
        </p:nvSpPr>
        <p:spPr>
          <a:xfrm>
            <a:off x="304800" y="838200"/>
            <a:ext cx="8305800" cy="563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2" pitchFamily="18" charset="2"/>
              <a:buChar char="»"/>
              <a:defRPr lang="en-US" sz="2400" kern="1200">
                <a:solidFill>
                  <a:srgbClr val="293685"/>
                </a:solidFill>
                <a:latin typeface="Arial" pitchFamily="34" charset="0"/>
                <a:ea typeface="+mj-ea"/>
                <a:cs typeface="Arial" pitchFamily="34" charset="0"/>
              </a:defRPr>
            </a:lvl1pPr>
            <a:lvl2pPr marL="742950" indent="-285750" algn="l" defTabSz="914400" rtl="0" eaLnBrk="1" latinLnBrk="0" hangingPunct="1">
              <a:spcBef>
                <a:spcPct val="20000"/>
              </a:spcBef>
              <a:buClr>
                <a:srgbClr val="293685"/>
              </a:buClr>
              <a:buFont typeface="Wingdings" pitchFamily="2" charset="2"/>
              <a:buChar char="ü"/>
              <a:defRPr lang="en-US" sz="2000" kern="1200" baseline="0">
                <a:solidFill>
                  <a:srgbClr val="000000"/>
                </a:solidFill>
                <a:latin typeface="Arial" pitchFamily="34" charset="0"/>
                <a:ea typeface="+mn-ea"/>
                <a:cs typeface="Arial" pitchFamily="34" charset="0"/>
              </a:defRPr>
            </a:lvl2pPr>
            <a:lvl3pPr marL="1033463" indent="-228600" algn="l" defTabSz="914400" rtl="0" eaLnBrk="1" latinLnBrk="0" hangingPunct="1">
              <a:spcBef>
                <a:spcPct val="20000"/>
              </a:spcBef>
              <a:buClr>
                <a:srgbClr val="293685"/>
              </a:buClr>
              <a:buFont typeface="Arial" pitchFamily="34" charset="0"/>
              <a:buChar char="•"/>
              <a:defRPr lang="en-US" sz="1800" kern="1200">
                <a:solidFill>
                  <a:srgbClr val="000000"/>
                </a:solidFill>
                <a:latin typeface="Arial" pitchFamily="34" charset="0"/>
                <a:ea typeface="+mn-ea"/>
                <a:cs typeface="Arial" pitchFamily="34" charset="0"/>
              </a:defRPr>
            </a:lvl3pPr>
            <a:lvl4pPr marL="1371600" indent="-228600" algn="l" defTabSz="914400" rtl="0" eaLnBrk="1" latinLnBrk="0" hangingPunct="1">
              <a:spcBef>
                <a:spcPct val="20000"/>
              </a:spcBef>
              <a:buClr>
                <a:srgbClr val="293685"/>
              </a:buClr>
              <a:buFont typeface="Arial" pitchFamily="34" charset="0"/>
              <a:buChar char="•"/>
              <a:defRPr lang="en-US" sz="1600" kern="1200">
                <a:solidFill>
                  <a:srgbClr val="000000"/>
                </a:solidFill>
                <a:latin typeface="Arial" pitchFamily="34" charset="0"/>
                <a:ea typeface="+mn-ea"/>
                <a:cs typeface="Arial" pitchFamily="34" charset="0"/>
              </a:defRPr>
            </a:lvl4pPr>
            <a:lvl5pPr marL="1719263" indent="-228600" algn="l" defTabSz="914400" rtl="0" eaLnBrk="1" latinLnBrk="0" hangingPunct="1">
              <a:spcBef>
                <a:spcPct val="20000"/>
              </a:spcBef>
              <a:buClr>
                <a:srgbClr val="293685"/>
              </a:buClr>
              <a:buFont typeface="Arial" pitchFamily="34" charset="0"/>
              <a:buChar char="•"/>
              <a:defRPr lang="en-US" sz="16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b="1" dirty="0">
                <a:latin typeface="Arial" charset="0"/>
                <a:cs typeface="Arial" charset="0"/>
              </a:rPr>
              <a:t>Net 30 Days = Normal Payment Terms</a:t>
            </a:r>
          </a:p>
          <a:p>
            <a:pPr>
              <a:buFont typeface="Wingdings 2" pitchFamily="18" charset="2"/>
              <a:buNone/>
            </a:pPr>
            <a:endParaRPr lang="en-US" sz="800" dirty="0">
              <a:latin typeface="Arial" charset="0"/>
              <a:cs typeface="Arial" charset="0"/>
            </a:endParaRPr>
          </a:p>
          <a:p>
            <a:pPr marL="457200" lvl="1" indent="0"/>
            <a:endParaRPr lang="en-US" sz="800" dirty="0">
              <a:latin typeface="Arial" charset="0"/>
              <a:cs typeface="Arial" charset="0"/>
            </a:endParaRPr>
          </a:p>
          <a:p>
            <a:pPr marL="457200" lvl="1" indent="0"/>
            <a:endParaRPr lang="en-US" sz="800" dirty="0">
              <a:latin typeface="Arial" charset="0"/>
              <a:cs typeface="Arial" charset="0"/>
            </a:endParaRPr>
          </a:p>
          <a:p>
            <a:r>
              <a:rPr lang="en-US" b="1" dirty="0">
                <a:latin typeface="Arial" charset="0"/>
                <a:cs typeface="Arial" charset="0"/>
              </a:rPr>
              <a:t>Small Business</a:t>
            </a:r>
            <a:endParaRPr lang="en-US" dirty="0">
              <a:latin typeface="Arial" charset="0"/>
              <a:cs typeface="Arial" charset="0"/>
            </a:endParaRPr>
          </a:p>
          <a:p>
            <a:pPr marL="457200" lvl="1" indent="0"/>
            <a:r>
              <a:rPr lang="en-US" dirty="0">
                <a:latin typeface="Arial" charset="0"/>
                <a:cs typeface="Arial" charset="0"/>
              </a:rPr>
              <a:t> </a:t>
            </a:r>
            <a:r>
              <a:rPr lang="en-US" b="1" dirty="0">
                <a:solidFill>
                  <a:srgbClr val="FF0000"/>
                </a:solidFill>
                <a:latin typeface="Arial" charset="0"/>
                <a:cs typeface="Arial" charset="0"/>
              </a:rPr>
              <a:t>Paid as soon as possible (15 days)</a:t>
            </a:r>
          </a:p>
          <a:p>
            <a:pPr marL="457200" lvl="1" indent="0"/>
            <a:r>
              <a:rPr lang="en-US" b="1" dirty="0">
                <a:solidFill>
                  <a:srgbClr val="FF0000"/>
                </a:solidFill>
                <a:latin typeface="Arial" charset="0"/>
                <a:cs typeface="Arial" charset="0"/>
              </a:rPr>
              <a:t> Per memorandum dated 9-14-2011</a:t>
            </a:r>
          </a:p>
          <a:p>
            <a:pPr marL="457200" lvl="1" indent="0"/>
            <a:endParaRPr lang="en-US" sz="1600" dirty="0">
              <a:latin typeface="Arial" charset="0"/>
              <a:cs typeface="Arial" charset="0"/>
            </a:endParaRPr>
          </a:p>
          <a:p>
            <a:r>
              <a:rPr lang="en-US" b="1" dirty="0">
                <a:latin typeface="Arial" charset="0"/>
                <a:cs typeface="Arial" charset="0"/>
              </a:rPr>
              <a:t>Net 14 Days</a:t>
            </a:r>
          </a:p>
          <a:p>
            <a:pPr marL="457200" lvl="1" indent="0"/>
            <a:r>
              <a:rPr lang="en-US" dirty="0">
                <a:latin typeface="Arial" charset="0"/>
                <a:cs typeface="Arial" charset="0"/>
              </a:rPr>
              <a:t> Construction Contracts</a:t>
            </a:r>
          </a:p>
          <a:p>
            <a:pPr marL="457200" lvl="1" indent="0"/>
            <a:endParaRPr lang="en-US" sz="1600" dirty="0">
              <a:latin typeface="Arial" charset="0"/>
              <a:cs typeface="Arial" charset="0"/>
            </a:endParaRPr>
          </a:p>
          <a:p>
            <a:pPr marL="457200" lvl="1" indent="0"/>
            <a:endParaRPr lang="en-US" sz="800" dirty="0">
              <a:latin typeface="Arial" charset="0"/>
              <a:cs typeface="Arial" charset="0"/>
            </a:endParaRPr>
          </a:p>
          <a:p>
            <a:r>
              <a:rPr lang="en-US" b="1" dirty="0">
                <a:latin typeface="Arial" charset="0"/>
                <a:cs typeface="Arial" charset="0"/>
              </a:rPr>
              <a:t>Fast Pay - 15 Days (Limited Situations)</a:t>
            </a:r>
          </a:p>
          <a:p>
            <a:pPr marL="457200" lvl="1" indent="0"/>
            <a:r>
              <a:rPr lang="en-US" b="1" dirty="0">
                <a:solidFill>
                  <a:srgbClr val="FF0000"/>
                </a:solidFill>
                <a:latin typeface="Arial" charset="0"/>
                <a:cs typeface="Arial" charset="0"/>
              </a:rPr>
              <a:t> Based on inclusion of the “Fast Pay” FAR clause in the contract – FAR 52.213.1</a:t>
            </a:r>
          </a:p>
          <a:p>
            <a:pPr marL="457200" lvl="1" indent="0"/>
            <a:endParaRPr lang="en-US" sz="1600" dirty="0">
              <a:latin typeface="Arial" charset="0"/>
              <a:cs typeface="Arial" charset="0"/>
            </a:endParaRPr>
          </a:p>
          <a:p>
            <a:pPr marL="457200" lvl="1" indent="0">
              <a:buNone/>
            </a:pPr>
            <a:r>
              <a:rPr lang="en-US" sz="1600" dirty="0">
                <a:latin typeface="Arial" charset="0"/>
                <a:cs typeface="Arial" charset="0"/>
              </a:rPr>
              <a:t> </a:t>
            </a:r>
          </a:p>
        </p:txBody>
      </p:sp>
    </p:spTree>
    <p:extLst>
      <p:ext uri="{BB962C8B-B14F-4D97-AF65-F5344CB8AC3E}">
        <p14:creationId xmlns:p14="http://schemas.microsoft.com/office/powerpoint/2010/main" val="3239260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Calculation of Interest</a:t>
            </a:r>
          </a:p>
        </p:txBody>
      </p:sp>
      <p:sp>
        <p:nvSpPr>
          <p:cNvPr id="5" name="Date Placeholder 4"/>
          <p:cNvSpPr>
            <a:spLocks noGrp="1"/>
          </p:cNvSpPr>
          <p:nvPr>
            <p:ph type="dt" sz="half" idx="10"/>
          </p:nvPr>
        </p:nvSpPr>
        <p:spPr/>
        <p:txBody>
          <a:bodyPr/>
          <a:lstStyle/>
          <a:p>
            <a:r>
              <a:rPr lang="en-US" dirty="0"/>
              <a:t>5/15/2013</a:t>
            </a:r>
          </a:p>
        </p:txBody>
      </p:sp>
      <p:sp>
        <p:nvSpPr>
          <p:cNvPr id="6" name="Footer Placeholder 5"/>
          <p:cNvSpPr>
            <a:spLocks noGrp="1"/>
          </p:cNvSpPr>
          <p:nvPr>
            <p:ph type="ftr" sz="quarter" idx="11"/>
          </p:nvPr>
        </p:nvSpPr>
        <p:spPr/>
        <p:txBody>
          <a:bodyPr/>
          <a:lstStyle/>
          <a:p>
            <a:r>
              <a:rPr lang="en-US" dirty="0"/>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pPr/>
              <a:t>7</a:t>
            </a:fld>
            <a:endParaRPr lang="en-US" dirty="0"/>
          </a:p>
        </p:txBody>
      </p:sp>
      <p:sp>
        <p:nvSpPr>
          <p:cNvPr id="10" name="Bent Arrow 9"/>
          <p:cNvSpPr/>
          <p:nvPr/>
        </p:nvSpPr>
        <p:spPr>
          <a:xfrm rot="5400000">
            <a:off x="3733801" y="4038600"/>
            <a:ext cx="506412" cy="56038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11" name="5-Point Star 10"/>
          <p:cNvSpPr/>
          <p:nvPr/>
        </p:nvSpPr>
        <p:spPr>
          <a:xfrm>
            <a:off x="2895600" y="4724400"/>
            <a:ext cx="304800" cy="381000"/>
          </a:xfrm>
          <a:prstGeom prst="star5">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Rectangle 4" descr="Making Every Day Count logo"/>
          <p:cNvSpPr txBox="1">
            <a:spLocks noChangeArrowheads="1"/>
          </p:cNvSpPr>
          <p:nvPr/>
        </p:nvSpPr>
        <p:spPr>
          <a:xfrm>
            <a:off x="228600" y="990600"/>
            <a:ext cx="8915400" cy="525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2" pitchFamily="18" charset="2"/>
              <a:buChar char="»"/>
              <a:defRPr lang="en-US" sz="2400" kern="1200">
                <a:solidFill>
                  <a:srgbClr val="293685"/>
                </a:solidFill>
                <a:latin typeface="Arial" pitchFamily="34" charset="0"/>
                <a:ea typeface="+mj-ea"/>
                <a:cs typeface="Arial" pitchFamily="34" charset="0"/>
              </a:defRPr>
            </a:lvl1pPr>
            <a:lvl2pPr marL="742950" indent="-285750" algn="l" defTabSz="914400" rtl="0" eaLnBrk="1" latinLnBrk="0" hangingPunct="1">
              <a:spcBef>
                <a:spcPct val="20000"/>
              </a:spcBef>
              <a:buClr>
                <a:srgbClr val="293685"/>
              </a:buClr>
              <a:buFont typeface="Wingdings" pitchFamily="2" charset="2"/>
              <a:buChar char="ü"/>
              <a:defRPr lang="en-US" sz="2000" kern="1200" baseline="0">
                <a:solidFill>
                  <a:srgbClr val="000000"/>
                </a:solidFill>
                <a:latin typeface="Arial" pitchFamily="34" charset="0"/>
                <a:ea typeface="+mn-ea"/>
                <a:cs typeface="Arial" pitchFamily="34" charset="0"/>
              </a:defRPr>
            </a:lvl2pPr>
            <a:lvl3pPr marL="1033463" indent="-228600" algn="l" defTabSz="914400" rtl="0" eaLnBrk="1" latinLnBrk="0" hangingPunct="1">
              <a:spcBef>
                <a:spcPct val="20000"/>
              </a:spcBef>
              <a:buClr>
                <a:srgbClr val="293685"/>
              </a:buClr>
              <a:buFont typeface="Arial" pitchFamily="34" charset="0"/>
              <a:buChar char="•"/>
              <a:defRPr lang="en-US" sz="1800" kern="1200">
                <a:solidFill>
                  <a:srgbClr val="000000"/>
                </a:solidFill>
                <a:latin typeface="Arial" pitchFamily="34" charset="0"/>
                <a:ea typeface="+mn-ea"/>
                <a:cs typeface="Arial" pitchFamily="34" charset="0"/>
              </a:defRPr>
            </a:lvl3pPr>
            <a:lvl4pPr marL="1371600" indent="-228600" algn="l" defTabSz="914400" rtl="0" eaLnBrk="1" latinLnBrk="0" hangingPunct="1">
              <a:spcBef>
                <a:spcPct val="20000"/>
              </a:spcBef>
              <a:buClr>
                <a:srgbClr val="293685"/>
              </a:buClr>
              <a:buFont typeface="Arial" pitchFamily="34" charset="0"/>
              <a:buChar char="•"/>
              <a:defRPr lang="en-US" sz="1600" kern="1200">
                <a:solidFill>
                  <a:srgbClr val="000000"/>
                </a:solidFill>
                <a:latin typeface="Arial" pitchFamily="34" charset="0"/>
                <a:ea typeface="+mn-ea"/>
                <a:cs typeface="Arial" pitchFamily="34" charset="0"/>
              </a:defRPr>
            </a:lvl4pPr>
            <a:lvl5pPr marL="1719263" indent="-228600" algn="l" defTabSz="914400" rtl="0" eaLnBrk="1" latinLnBrk="0" hangingPunct="1">
              <a:spcBef>
                <a:spcPct val="20000"/>
              </a:spcBef>
              <a:buClr>
                <a:srgbClr val="293685"/>
              </a:buClr>
              <a:buFont typeface="Arial" pitchFamily="34" charset="0"/>
              <a:buChar char="•"/>
              <a:defRPr lang="en-US" sz="16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b="1" dirty="0">
                <a:latin typeface="Arial" charset="0"/>
                <a:cs typeface="Arial" charset="0"/>
              </a:rPr>
              <a:t>Interest paid on LATTER of:</a:t>
            </a:r>
          </a:p>
          <a:p>
            <a:pPr marL="457200" lvl="1" indent="0"/>
            <a:r>
              <a:rPr lang="en-US" b="1" dirty="0">
                <a:latin typeface="Arial" charset="0"/>
                <a:cs typeface="Arial" charset="0"/>
              </a:rPr>
              <a:t>Date Invoice Received at Proper Billing Office</a:t>
            </a:r>
          </a:p>
          <a:p>
            <a:pPr marL="457200" lvl="1" indent="0"/>
            <a:r>
              <a:rPr lang="en-US" b="1" dirty="0">
                <a:latin typeface="Arial" charset="0"/>
                <a:cs typeface="Arial" charset="0"/>
              </a:rPr>
              <a:t>Acceptance Date</a:t>
            </a:r>
          </a:p>
          <a:p>
            <a:pPr marL="457200" lvl="1" indent="0"/>
            <a:r>
              <a:rPr lang="en-US" b="1" dirty="0">
                <a:latin typeface="Arial" charset="0"/>
                <a:cs typeface="Arial" charset="0"/>
              </a:rPr>
              <a:t>Constructive Acceptance Date</a:t>
            </a:r>
          </a:p>
          <a:p>
            <a:pPr marL="457200" lvl="1" indent="0">
              <a:buFont typeface="Wingdings" pitchFamily="2" charset="2"/>
              <a:buNone/>
            </a:pPr>
            <a:r>
              <a:rPr lang="en-US" sz="1400" b="1" dirty="0">
                <a:latin typeface="Arial" charset="0"/>
                <a:cs typeface="Arial" charset="0"/>
              </a:rPr>
              <a:t>       *</a:t>
            </a:r>
            <a:r>
              <a:rPr lang="en-US" sz="1600" b="1" dirty="0">
                <a:latin typeface="Arial" charset="0"/>
                <a:cs typeface="Arial" charset="0"/>
              </a:rPr>
              <a:t>Constructive acceptance = 7 days after delivery date</a:t>
            </a:r>
          </a:p>
          <a:p>
            <a:pPr marL="457200" lvl="1" indent="0">
              <a:buFont typeface="Wingdings" pitchFamily="2" charset="2"/>
              <a:buNone/>
            </a:pPr>
            <a:r>
              <a:rPr lang="en-US" sz="1600" b="1" dirty="0">
                <a:latin typeface="Arial" charset="0"/>
                <a:cs typeface="Arial" charset="0"/>
              </a:rPr>
              <a:t>         (If the difference between Delivery and Acceptance exceeds 7 days,</a:t>
            </a:r>
          </a:p>
          <a:p>
            <a:pPr marL="457200" lvl="1" indent="0">
              <a:buFont typeface="Wingdings" pitchFamily="2" charset="2"/>
              <a:buNone/>
            </a:pPr>
            <a:r>
              <a:rPr lang="en-US" sz="1600" b="1" dirty="0">
                <a:latin typeface="Arial" charset="0"/>
                <a:cs typeface="Arial" charset="0"/>
              </a:rPr>
              <a:t>          then Constructive Acceptance is used in place of Acceptance Date).</a:t>
            </a:r>
          </a:p>
          <a:p>
            <a:pPr marL="457200" lvl="1" indent="0">
              <a:buFont typeface="Wingdings" pitchFamily="2" charset="2"/>
              <a:buNone/>
            </a:pPr>
            <a:endParaRPr lang="en-US" sz="1400" b="1" dirty="0">
              <a:latin typeface="Arial" charset="0"/>
              <a:cs typeface="Arial" charset="0"/>
            </a:endParaRPr>
          </a:p>
          <a:p>
            <a:pPr marL="457200" lvl="1" indent="0">
              <a:buNone/>
            </a:pPr>
            <a:r>
              <a:rPr lang="en-US" sz="1400" b="1" dirty="0">
                <a:latin typeface="Arial" charset="0"/>
                <a:cs typeface="Arial" charset="0"/>
              </a:rPr>
              <a:t>Inv Rcvd: 3/3/25 	Inv Date:   3/3/25	                </a:t>
            </a:r>
            <a:r>
              <a:rPr lang="en-US" sz="1400" b="1" dirty="0" err="1">
                <a:latin typeface="Arial" charset="0"/>
                <a:cs typeface="Arial" charset="0"/>
              </a:rPr>
              <a:t>Mdse</a:t>
            </a:r>
            <a:r>
              <a:rPr lang="en-US" sz="1400" b="1" dirty="0">
                <a:latin typeface="Arial" charset="0"/>
                <a:cs typeface="Arial" charset="0"/>
              </a:rPr>
              <a:t> </a:t>
            </a:r>
            <a:r>
              <a:rPr lang="en-US" sz="1400" b="1" dirty="0" err="1">
                <a:latin typeface="Arial" charset="0"/>
                <a:cs typeface="Arial" charset="0"/>
              </a:rPr>
              <a:t>Acpt</a:t>
            </a:r>
            <a:r>
              <a:rPr lang="en-US" sz="1400" b="1" dirty="0">
                <a:latin typeface="Arial" charset="0"/>
                <a:cs typeface="Arial" charset="0"/>
              </a:rPr>
              <a:t>: 3/19/25</a:t>
            </a:r>
          </a:p>
          <a:p>
            <a:pPr marL="457200" lvl="1" indent="0">
              <a:buNone/>
            </a:pPr>
            <a:r>
              <a:rPr lang="en-US" sz="1400" b="1" dirty="0">
                <a:latin typeface="Arial" charset="0"/>
                <a:cs typeface="Arial" charset="0"/>
              </a:rPr>
              <a:t>RR Rcvd:  3/12/25	</a:t>
            </a:r>
            <a:r>
              <a:rPr lang="en-US" sz="1400" b="1" dirty="0" err="1">
                <a:latin typeface="Arial" charset="0"/>
                <a:cs typeface="Arial" charset="0"/>
              </a:rPr>
              <a:t>Mdse</a:t>
            </a:r>
            <a:r>
              <a:rPr lang="en-US" sz="1400" b="1" dirty="0">
                <a:latin typeface="Arial" charset="0"/>
                <a:cs typeface="Arial" charset="0"/>
              </a:rPr>
              <a:t> </a:t>
            </a:r>
            <a:r>
              <a:rPr lang="en-US" sz="1400" b="1" dirty="0" err="1">
                <a:latin typeface="Arial" charset="0"/>
                <a:cs typeface="Arial" charset="0"/>
              </a:rPr>
              <a:t>Delvd</a:t>
            </a:r>
            <a:r>
              <a:rPr lang="en-US" sz="1400" b="1" dirty="0">
                <a:latin typeface="Arial" charset="0"/>
                <a:cs typeface="Arial" charset="0"/>
              </a:rPr>
              <a:t>:  3/11/25             *Constructive Acceptance is 3/18/25						</a:t>
            </a:r>
          </a:p>
          <a:p>
            <a:pPr marL="457200" lvl="1" indent="0">
              <a:buFont typeface="Wingdings" pitchFamily="2" charset="2"/>
              <a:buNone/>
            </a:pPr>
            <a:endParaRPr lang="en-US" sz="1400" b="1" dirty="0">
              <a:latin typeface="Arial" charset="0"/>
              <a:cs typeface="Arial" charset="0"/>
            </a:endParaRPr>
          </a:p>
          <a:p>
            <a:pPr>
              <a:buFont typeface="Wingdings 2" pitchFamily="18" charset="2"/>
              <a:buNone/>
            </a:pPr>
            <a:endParaRPr lang="en-US" sz="800" dirty="0">
              <a:latin typeface="Arial" charset="0"/>
              <a:cs typeface="Arial" charset="0"/>
            </a:endParaRPr>
          </a:p>
          <a:p>
            <a:pPr>
              <a:buFont typeface="Wingdings 2" pitchFamily="18" charset="2"/>
              <a:buNone/>
            </a:pPr>
            <a:endParaRPr lang="en-US" sz="800" dirty="0">
              <a:latin typeface="Arial" charset="0"/>
              <a:cs typeface="Arial" charset="0"/>
            </a:endParaRPr>
          </a:p>
          <a:p>
            <a:pPr>
              <a:buFont typeface="Wingdings 2" pitchFamily="18" charset="2"/>
              <a:buNone/>
            </a:pPr>
            <a:r>
              <a:rPr lang="en-US" sz="800" dirty="0">
                <a:latin typeface="Arial" charset="0"/>
                <a:cs typeface="Arial" charset="0"/>
              </a:rPr>
              <a:t>                      </a:t>
            </a:r>
          </a:p>
          <a:p>
            <a:pPr>
              <a:buFont typeface="Wingdings 2" pitchFamily="18" charset="2"/>
              <a:buNone/>
            </a:pPr>
            <a:endParaRPr lang="en-US" sz="800" dirty="0">
              <a:latin typeface="Arial" charset="0"/>
              <a:cs typeface="Arial" charset="0"/>
            </a:endParaRPr>
          </a:p>
          <a:p>
            <a:pPr>
              <a:buFont typeface="Wingdings 2" pitchFamily="18" charset="2"/>
              <a:buNone/>
            </a:pPr>
            <a:r>
              <a:rPr lang="en-US" sz="800" dirty="0">
                <a:latin typeface="Arial" charset="0"/>
                <a:cs typeface="Arial" charset="0"/>
              </a:rPr>
              <a:t>                                                                               </a:t>
            </a:r>
            <a:r>
              <a:rPr lang="en-US" sz="1000" dirty="0">
                <a:latin typeface="Arial" charset="0"/>
                <a:cs typeface="Arial" charset="0"/>
              </a:rPr>
              <a:t>                  </a:t>
            </a:r>
            <a:r>
              <a:rPr lang="en-US" sz="800" dirty="0">
                <a:latin typeface="Arial" charset="0"/>
                <a:cs typeface="Arial" charset="0"/>
              </a:rPr>
              <a:t>   </a:t>
            </a:r>
            <a:r>
              <a:rPr lang="en-US" sz="1600" b="1" dirty="0">
                <a:solidFill>
                  <a:srgbClr val="7030A0"/>
                </a:solidFill>
                <a:latin typeface="Arial" charset="0"/>
                <a:cs typeface="Arial" charset="0"/>
              </a:rPr>
              <a:t>Interest calculated off of 4/17/25</a:t>
            </a:r>
            <a:endParaRPr lang="en-US" sz="1400" b="1" dirty="0">
              <a:latin typeface="Arial" charset="0"/>
              <a:cs typeface="Arial" charset="0"/>
            </a:endParaRPr>
          </a:p>
          <a:p>
            <a:pPr>
              <a:buFont typeface="Wingdings 2" pitchFamily="18" charset="2"/>
              <a:buNone/>
            </a:pPr>
            <a:r>
              <a:rPr lang="en-US" sz="1600" b="1" dirty="0">
                <a:solidFill>
                  <a:srgbClr val="C00000"/>
                </a:solidFill>
                <a:latin typeface="Arial" charset="0"/>
                <a:cs typeface="Arial" charset="0"/>
              </a:rPr>
              <a:t>Prompt Payment Calculator:   http://fms.treas.gov/prompt/ppinterest.html</a:t>
            </a:r>
          </a:p>
          <a:p>
            <a:pPr>
              <a:buFont typeface="Wingdings 2" pitchFamily="18" charset="2"/>
              <a:buNone/>
            </a:pPr>
            <a:r>
              <a:rPr lang="en-US" sz="1600" b="1" dirty="0">
                <a:solidFill>
                  <a:srgbClr val="C00000"/>
                </a:solidFill>
                <a:latin typeface="Arial" charset="0"/>
                <a:cs typeface="Arial" charset="0"/>
              </a:rPr>
              <a:t>Discount Calculator:                Located in calculators link on the same site</a:t>
            </a:r>
          </a:p>
          <a:p>
            <a:pPr>
              <a:buFont typeface="Wingdings 2" pitchFamily="18" charset="2"/>
              <a:buNone/>
            </a:pPr>
            <a:endParaRPr lang="en-US" sz="1400" dirty="0">
              <a:latin typeface="Arial" charset="0"/>
              <a:cs typeface="Arial" charset="0"/>
            </a:endParaRPr>
          </a:p>
          <a:p>
            <a:pPr>
              <a:buFont typeface="Wingdings 2" pitchFamily="18" charset="2"/>
              <a:buNone/>
            </a:pPr>
            <a:endParaRPr lang="en-US" sz="800" dirty="0">
              <a:latin typeface="Arial" charset="0"/>
              <a:cs typeface="Arial" charset="0"/>
            </a:endParaRPr>
          </a:p>
        </p:txBody>
      </p:sp>
    </p:spTree>
    <p:extLst>
      <p:ext uri="{BB962C8B-B14F-4D97-AF65-F5344CB8AC3E}">
        <p14:creationId xmlns:p14="http://schemas.microsoft.com/office/powerpoint/2010/main" val="1568093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Vendor Pay – </a:t>
            </a:r>
            <a:r>
              <a:rPr lang="en-US" sz="2200" dirty="0"/>
              <a:t>Invoice and Receiving Report Requirements</a:t>
            </a:r>
            <a:endParaRPr lang="en-US" dirty="0"/>
          </a:p>
        </p:txBody>
      </p:sp>
      <p:sp>
        <p:nvSpPr>
          <p:cNvPr id="5" name="Date Placeholder 4"/>
          <p:cNvSpPr>
            <a:spLocks noGrp="1"/>
          </p:cNvSpPr>
          <p:nvPr>
            <p:ph type="dt" sz="half" idx="10"/>
          </p:nvPr>
        </p:nvSpPr>
        <p:spPr/>
        <p:txBody>
          <a:bodyPr/>
          <a:lstStyle/>
          <a:p>
            <a:fld id="{F282ED63-F903-49E3-90B1-C22521C242F8}" type="datetime1">
              <a:rPr lang="en-US" smtClean="0">
                <a:solidFill>
                  <a:prstClr val="white"/>
                </a:solidFill>
              </a:rPr>
              <a:pPr/>
              <a:t>9/24/2024</a:t>
            </a:fld>
            <a:endParaRPr lang="en-US" dirty="0">
              <a:solidFill>
                <a:prstClr val="white"/>
              </a:solidFill>
            </a:endParaRPr>
          </a:p>
        </p:txBody>
      </p:sp>
      <p:sp>
        <p:nvSpPr>
          <p:cNvPr id="6" name="Footer Placeholder 5"/>
          <p:cNvSpPr>
            <a:spLocks noGrp="1"/>
          </p:cNvSpPr>
          <p:nvPr>
            <p:ph type="ftr" sz="quarter" idx="11"/>
          </p:nvPr>
        </p:nvSpPr>
        <p:spPr/>
        <p:txBody>
          <a:bodyPr/>
          <a:lstStyle/>
          <a:p>
            <a:r>
              <a:rPr lang="en-US" dirty="0">
                <a:solidFill>
                  <a:prstClr val="white"/>
                </a:solidFill>
              </a:rPr>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solidFill>
                  <a:prstClr val="white"/>
                </a:solidFill>
              </a:rPr>
              <a:pPr/>
              <a:t>8</a:t>
            </a:fld>
            <a:endParaRPr lang="en-US" dirty="0">
              <a:solidFill>
                <a:prstClr val="white"/>
              </a:solidFill>
            </a:endParaRPr>
          </a:p>
        </p:txBody>
      </p:sp>
      <p:sp>
        <p:nvSpPr>
          <p:cNvPr id="8" name="Rounded Rectangle 7"/>
          <p:cNvSpPr/>
          <p:nvPr/>
        </p:nvSpPr>
        <p:spPr>
          <a:xfrm>
            <a:off x="228600" y="830997"/>
            <a:ext cx="4191000" cy="566808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US" sz="1200" dirty="0">
              <a:solidFill>
                <a:prstClr val="black"/>
              </a:solidFill>
            </a:endParaRPr>
          </a:p>
        </p:txBody>
      </p:sp>
      <p:sp>
        <p:nvSpPr>
          <p:cNvPr id="9" name="Rounded Rectangle 8"/>
          <p:cNvSpPr/>
          <p:nvPr/>
        </p:nvSpPr>
        <p:spPr>
          <a:xfrm>
            <a:off x="4724400" y="838201"/>
            <a:ext cx="4191000" cy="345233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ounded Rectangle 13"/>
          <p:cNvSpPr/>
          <p:nvPr/>
        </p:nvSpPr>
        <p:spPr>
          <a:xfrm>
            <a:off x="609600" y="950893"/>
            <a:ext cx="3429000" cy="9277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1104900" y="914400"/>
            <a:ext cx="2438400" cy="964287"/>
          </a:xfrm>
          <a:prstGeom prst="rect">
            <a:avLst/>
          </a:prstGeom>
          <a:noFill/>
        </p:spPr>
        <p:txBody>
          <a:bodyPr wrap="square" lIns="91440" tIns="45720" rIns="91440" bIns="45720">
            <a:spAutoFit/>
          </a:bodyPr>
          <a:lstStyle/>
          <a:p>
            <a:pPr algn="ctr"/>
            <a:r>
              <a:rPr lang="en-US" sz="2800"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rPr>
              <a:t>Invoice Requirements</a:t>
            </a:r>
          </a:p>
        </p:txBody>
      </p:sp>
      <p:sp>
        <p:nvSpPr>
          <p:cNvPr id="11" name="TextBox 10"/>
          <p:cNvSpPr txBox="1"/>
          <p:nvPr/>
        </p:nvSpPr>
        <p:spPr>
          <a:xfrm>
            <a:off x="-152400" y="1921907"/>
            <a:ext cx="4572000" cy="4555093"/>
          </a:xfrm>
          <a:prstGeom prst="rect">
            <a:avLst/>
          </a:prstGeom>
          <a:noFill/>
        </p:spPr>
        <p:txBody>
          <a:bodyPr wrap="square" rtlCol="0">
            <a:spAutoFit/>
          </a:bodyPr>
          <a:lstStyle/>
          <a:p>
            <a:pPr marL="628650" lvl="1" indent="-171450">
              <a:buFont typeface="Wingdings 2"/>
              <a:buChar char="P"/>
            </a:pPr>
            <a:r>
              <a:rPr lang="en-US" sz="1200" dirty="0">
                <a:solidFill>
                  <a:prstClr val="black"/>
                </a:solidFill>
              </a:rPr>
              <a:t>Name of vendor</a:t>
            </a:r>
          </a:p>
          <a:p>
            <a:pPr lvl="1"/>
            <a:endParaRPr lang="en-US" sz="400" dirty="0">
              <a:solidFill>
                <a:prstClr val="black"/>
              </a:solidFill>
            </a:endParaRPr>
          </a:p>
          <a:p>
            <a:pPr marL="628650" lvl="1" indent="-171450">
              <a:buFont typeface="Wingdings 2"/>
              <a:buChar char="P"/>
            </a:pPr>
            <a:r>
              <a:rPr lang="en-US" sz="1200" dirty="0">
                <a:solidFill>
                  <a:prstClr val="black"/>
                </a:solidFill>
              </a:rPr>
              <a:t>Invoice date</a:t>
            </a:r>
          </a:p>
          <a:p>
            <a:pPr lvl="1"/>
            <a:endParaRPr lang="en-US" sz="400" dirty="0">
              <a:solidFill>
                <a:prstClr val="black"/>
              </a:solidFill>
            </a:endParaRPr>
          </a:p>
          <a:p>
            <a:pPr marL="628650" lvl="1" indent="-171450">
              <a:buFont typeface="Wingdings 2"/>
              <a:buChar char="P"/>
            </a:pPr>
            <a:r>
              <a:rPr lang="en-US" sz="1200" dirty="0">
                <a:solidFill>
                  <a:prstClr val="black"/>
                </a:solidFill>
              </a:rPr>
              <a:t>Government contract number, or other authorization for delivery of goods or services Vendor invoice number, account number, and/or any other identifying number agreed to by contract</a:t>
            </a:r>
          </a:p>
          <a:p>
            <a:pPr lvl="1"/>
            <a:endParaRPr lang="en-US" sz="400" dirty="0">
              <a:solidFill>
                <a:prstClr val="black"/>
              </a:solidFill>
            </a:endParaRPr>
          </a:p>
          <a:p>
            <a:pPr marL="628650" lvl="1" indent="-171450">
              <a:buFont typeface="Wingdings 2"/>
              <a:buChar char="P"/>
            </a:pPr>
            <a:r>
              <a:rPr lang="en-US" sz="1200" dirty="0">
                <a:solidFill>
                  <a:prstClr val="black"/>
                </a:solidFill>
              </a:rPr>
              <a:t>Description (including, for example, contract line/subline number), price, and quantity of goods and services rendered</a:t>
            </a:r>
          </a:p>
          <a:p>
            <a:pPr lvl="1"/>
            <a:endParaRPr lang="en-US" sz="400" dirty="0">
              <a:solidFill>
                <a:prstClr val="black"/>
              </a:solidFill>
            </a:endParaRPr>
          </a:p>
          <a:p>
            <a:pPr marL="628650" lvl="1" indent="-171450">
              <a:buFont typeface="Wingdings 2"/>
              <a:buChar char="P"/>
            </a:pPr>
            <a:r>
              <a:rPr lang="en-US" sz="1200" dirty="0">
                <a:solidFill>
                  <a:prstClr val="black"/>
                </a:solidFill>
              </a:rPr>
              <a:t>Shipping and payment terms (unless mutually agreed that this information is only required in the contract)</a:t>
            </a:r>
          </a:p>
          <a:p>
            <a:pPr lvl="1"/>
            <a:endParaRPr lang="en-US" sz="400" dirty="0">
              <a:solidFill>
                <a:prstClr val="black"/>
              </a:solidFill>
            </a:endParaRPr>
          </a:p>
          <a:p>
            <a:pPr marL="628650" lvl="1" indent="-171450">
              <a:buFont typeface="Wingdings 2"/>
              <a:buChar char="P"/>
            </a:pPr>
            <a:r>
              <a:rPr lang="en-US" sz="1200" dirty="0">
                <a:solidFill>
                  <a:prstClr val="black"/>
                </a:solidFill>
              </a:rPr>
              <a:t>Taxpayer Identifying Number (TIN), unless agency procedures provide otherwise</a:t>
            </a:r>
          </a:p>
          <a:p>
            <a:pPr lvl="1"/>
            <a:endParaRPr lang="en-US" sz="400" dirty="0">
              <a:solidFill>
                <a:prstClr val="black"/>
              </a:solidFill>
            </a:endParaRPr>
          </a:p>
          <a:p>
            <a:pPr marL="628650" lvl="1" indent="-171450">
              <a:buFont typeface="Wingdings 2"/>
              <a:buChar char="P"/>
            </a:pPr>
            <a:r>
              <a:rPr lang="en-US" sz="1200" dirty="0">
                <a:solidFill>
                  <a:prstClr val="black"/>
                </a:solidFill>
              </a:rPr>
              <a:t>Banking information, unless agency procedures provide otherwise, or except in situations where the EFT requirement is waived under 31 CFR 208.4</a:t>
            </a:r>
          </a:p>
          <a:p>
            <a:pPr marL="628650" lvl="1" indent="-171450">
              <a:buFont typeface="Wingdings 2"/>
              <a:buChar char="P"/>
            </a:pPr>
            <a:endParaRPr lang="en-US" sz="400" dirty="0">
              <a:solidFill>
                <a:prstClr val="black"/>
              </a:solidFill>
            </a:endParaRPr>
          </a:p>
          <a:p>
            <a:pPr marL="628650" lvl="1" indent="-171450">
              <a:buFont typeface="Wingdings 2"/>
              <a:buChar char="P"/>
            </a:pPr>
            <a:r>
              <a:rPr lang="en-US" sz="1200" dirty="0">
                <a:solidFill>
                  <a:prstClr val="black"/>
                </a:solidFill>
              </a:rPr>
              <a:t>Contact name (where practicable), title and telephone number</a:t>
            </a:r>
          </a:p>
          <a:p>
            <a:pPr marL="628650" lvl="1" indent="-171450">
              <a:buFont typeface="Wingdings 2"/>
              <a:buChar char="P"/>
            </a:pPr>
            <a:endParaRPr lang="en-US" sz="400" dirty="0">
              <a:solidFill>
                <a:prstClr val="black"/>
              </a:solidFill>
            </a:endParaRPr>
          </a:p>
          <a:p>
            <a:pPr marL="628650" lvl="1" indent="-171450">
              <a:buFont typeface="Wingdings 2"/>
              <a:buChar char="P"/>
            </a:pPr>
            <a:r>
              <a:rPr lang="en-US" sz="1200" dirty="0">
                <a:solidFill>
                  <a:prstClr val="black"/>
                </a:solidFill>
              </a:rPr>
              <a:t>Other substantiating documentation or information required by the contract</a:t>
            </a:r>
          </a:p>
          <a:p>
            <a:endParaRPr lang="en-US" sz="2000" dirty="0">
              <a:solidFill>
                <a:prstClr val="black"/>
              </a:solidFill>
            </a:endParaRPr>
          </a:p>
        </p:txBody>
      </p:sp>
      <p:sp>
        <p:nvSpPr>
          <p:cNvPr id="15" name="Rounded Rectangle 14"/>
          <p:cNvSpPr/>
          <p:nvPr/>
        </p:nvSpPr>
        <p:spPr>
          <a:xfrm>
            <a:off x="5029199" y="994113"/>
            <a:ext cx="3619457" cy="9277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ectangle 11"/>
          <p:cNvSpPr/>
          <p:nvPr/>
        </p:nvSpPr>
        <p:spPr>
          <a:xfrm>
            <a:off x="5067300" y="950893"/>
            <a:ext cx="3505200" cy="954107"/>
          </a:xfrm>
          <a:prstGeom prst="rect">
            <a:avLst/>
          </a:prstGeom>
          <a:noFill/>
        </p:spPr>
        <p:txBody>
          <a:bodyPr wrap="square" lIns="91440" tIns="45720" rIns="91440" bIns="45720">
            <a:spAutoFit/>
          </a:bodyPr>
          <a:lstStyle/>
          <a:p>
            <a:pPr algn="ctr"/>
            <a:r>
              <a:rPr lang="en-US" sz="2800"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rPr>
              <a:t>Receiving Report Requirements</a:t>
            </a:r>
          </a:p>
        </p:txBody>
      </p:sp>
      <p:sp>
        <p:nvSpPr>
          <p:cNvPr id="13" name="TextBox 12"/>
          <p:cNvSpPr txBox="1"/>
          <p:nvPr/>
        </p:nvSpPr>
        <p:spPr>
          <a:xfrm>
            <a:off x="4343400" y="1982212"/>
            <a:ext cx="4572000" cy="2308324"/>
          </a:xfrm>
          <a:prstGeom prst="rect">
            <a:avLst/>
          </a:prstGeom>
          <a:noFill/>
        </p:spPr>
        <p:txBody>
          <a:bodyPr wrap="square" rtlCol="0">
            <a:spAutoFit/>
          </a:bodyPr>
          <a:lstStyle/>
          <a:p>
            <a:pPr marL="742950" lvl="1" indent="-285750">
              <a:buFont typeface="Wingdings 2"/>
              <a:buChar char="P"/>
            </a:pPr>
            <a:r>
              <a:rPr lang="en-US" sz="1200" dirty="0">
                <a:solidFill>
                  <a:prstClr val="black"/>
                </a:solidFill>
              </a:rPr>
              <a:t>Name of vendor</a:t>
            </a:r>
          </a:p>
          <a:p>
            <a:pPr marL="742950" lvl="1" indent="-285750">
              <a:buFont typeface="Wingdings 2"/>
              <a:buChar char="P"/>
            </a:pPr>
            <a:endParaRPr lang="en-US" sz="400" dirty="0">
              <a:solidFill>
                <a:prstClr val="black"/>
              </a:solidFill>
            </a:endParaRPr>
          </a:p>
          <a:p>
            <a:pPr marL="742950" lvl="1" indent="-285750">
              <a:buFont typeface="Wingdings 2"/>
              <a:buChar char="P"/>
            </a:pPr>
            <a:r>
              <a:rPr lang="en-US" sz="1200" dirty="0">
                <a:solidFill>
                  <a:prstClr val="black"/>
                </a:solidFill>
              </a:rPr>
              <a:t>Contract or other authorization number</a:t>
            </a:r>
          </a:p>
          <a:p>
            <a:pPr marL="742950" lvl="1" indent="-285750">
              <a:buFont typeface="Wingdings 2"/>
              <a:buChar char="P"/>
            </a:pPr>
            <a:endParaRPr lang="en-US" sz="400" dirty="0">
              <a:solidFill>
                <a:prstClr val="black"/>
              </a:solidFill>
            </a:endParaRPr>
          </a:p>
          <a:p>
            <a:pPr marL="742950" lvl="1" indent="-285750">
              <a:buFont typeface="Wingdings 2"/>
              <a:buChar char="P"/>
            </a:pPr>
            <a:r>
              <a:rPr lang="en-US" sz="1200" dirty="0">
                <a:solidFill>
                  <a:prstClr val="black"/>
                </a:solidFill>
              </a:rPr>
              <a:t>Description of goods or services</a:t>
            </a:r>
          </a:p>
          <a:p>
            <a:pPr marL="742950" lvl="1" indent="-285750">
              <a:buFont typeface="Wingdings 2"/>
              <a:buChar char="P"/>
            </a:pPr>
            <a:endParaRPr lang="en-US" sz="400" dirty="0">
              <a:solidFill>
                <a:prstClr val="black"/>
              </a:solidFill>
            </a:endParaRPr>
          </a:p>
          <a:p>
            <a:pPr marL="742950" lvl="1" indent="-285750">
              <a:buFont typeface="Wingdings 2"/>
              <a:buChar char="P"/>
            </a:pPr>
            <a:r>
              <a:rPr lang="en-US" sz="1200" dirty="0">
                <a:solidFill>
                  <a:prstClr val="black"/>
                </a:solidFill>
              </a:rPr>
              <a:t>Quantities received, if applicable</a:t>
            </a:r>
          </a:p>
          <a:p>
            <a:pPr marL="742950" lvl="1" indent="-285750">
              <a:buFont typeface="Wingdings 2"/>
              <a:buChar char="P"/>
            </a:pPr>
            <a:endParaRPr lang="en-US" sz="400" dirty="0">
              <a:solidFill>
                <a:prstClr val="black"/>
              </a:solidFill>
            </a:endParaRPr>
          </a:p>
          <a:p>
            <a:pPr marL="742950" lvl="1" indent="-285750">
              <a:buFont typeface="Wingdings 2"/>
              <a:buChar char="P"/>
            </a:pPr>
            <a:r>
              <a:rPr lang="en-US" sz="1200" dirty="0">
                <a:solidFill>
                  <a:prstClr val="black"/>
                </a:solidFill>
              </a:rPr>
              <a:t>Date(s) goods were delivered or services were provided</a:t>
            </a:r>
          </a:p>
          <a:p>
            <a:pPr marL="742950" lvl="1" indent="-285750">
              <a:buFont typeface="Wingdings 2"/>
              <a:buChar char="P"/>
            </a:pPr>
            <a:endParaRPr lang="en-US" sz="400" dirty="0">
              <a:solidFill>
                <a:prstClr val="black"/>
              </a:solidFill>
            </a:endParaRPr>
          </a:p>
          <a:p>
            <a:pPr marL="742950" lvl="1" indent="-285750">
              <a:buFont typeface="Wingdings 2"/>
              <a:buChar char="P"/>
            </a:pPr>
            <a:r>
              <a:rPr lang="en-US" sz="1200" dirty="0">
                <a:solidFill>
                  <a:prstClr val="black"/>
                </a:solidFill>
              </a:rPr>
              <a:t>Date(s) goods or services were accepted</a:t>
            </a:r>
          </a:p>
          <a:p>
            <a:pPr marL="742950" lvl="1" indent="-285750">
              <a:buFont typeface="Wingdings 2"/>
              <a:buChar char="P"/>
            </a:pPr>
            <a:endParaRPr lang="en-US" sz="400" dirty="0">
              <a:solidFill>
                <a:prstClr val="black"/>
              </a:solidFill>
            </a:endParaRPr>
          </a:p>
          <a:p>
            <a:pPr marL="742950" lvl="1" indent="-285750">
              <a:buFont typeface="Wingdings 2"/>
              <a:buChar char="P"/>
            </a:pPr>
            <a:r>
              <a:rPr lang="en-US" sz="1200" dirty="0">
                <a:solidFill>
                  <a:prstClr val="black"/>
                </a:solidFill>
              </a:rPr>
              <a:t>Signature (or electronic alternative when supported by appropriate internal controls), printed name, telephone number, mailing address of the receiving official, and any additional information required by the agency</a:t>
            </a:r>
          </a:p>
        </p:txBody>
      </p:sp>
      <p:sp>
        <p:nvSpPr>
          <p:cNvPr id="16" name="TextBox 15"/>
          <p:cNvSpPr txBox="1"/>
          <p:nvPr/>
        </p:nvSpPr>
        <p:spPr>
          <a:xfrm>
            <a:off x="1143000" y="6172200"/>
            <a:ext cx="2133600" cy="276999"/>
          </a:xfrm>
          <a:prstGeom prst="rect">
            <a:avLst/>
          </a:prstGeom>
          <a:noFill/>
        </p:spPr>
        <p:txBody>
          <a:bodyPr wrap="square" rtlCol="0">
            <a:spAutoFit/>
          </a:bodyPr>
          <a:lstStyle/>
          <a:p>
            <a:pPr algn="ctr"/>
            <a:r>
              <a:rPr lang="en-US" sz="1200" b="1" i="1" dirty="0">
                <a:solidFill>
                  <a:prstClr val="black"/>
                </a:solidFill>
              </a:rPr>
              <a:t>From 5 CFR 1315.9 </a:t>
            </a:r>
            <a:endParaRPr lang="en-US" sz="1200" dirty="0">
              <a:solidFill>
                <a:prstClr val="black"/>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200" y="4343400"/>
            <a:ext cx="3619457" cy="215702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720100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a:t>Why Is An Invoice Late or Rejected?</a:t>
            </a:r>
          </a:p>
        </p:txBody>
      </p:sp>
      <p:sp>
        <p:nvSpPr>
          <p:cNvPr id="5" name="Date Placeholder 4"/>
          <p:cNvSpPr>
            <a:spLocks noGrp="1"/>
          </p:cNvSpPr>
          <p:nvPr>
            <p:ph type="dt" sz="half" idx="10"/>
          </p:nvPr>
        </p:nvSpPr>
        <p:spPr/>
        <p:txBody>
          <a:bodyPr/>
          <a:lstStyle/>
          <a:p>
            <a:fld id="{F282ED63-F903-49E3-90B1-C22521C242F8}" type="datetime1">
              <a:rPr lang="en-US" smtClean="0"/>
              <a:pPr/>
              <a:t>9/24/2024</a:t>
            </a:fld>
            <a:endParaRPr lang="en-US" dirty="0"/>
          </a:p>
        </p:txBody>
      </p:sp>
      <p:sp>
        <p:nvSpPr>
          <p:cNvPr id="6" name="Footer Placeholder 5"/>
          <p:cNvSpPr>
            <a:spLocks noGrp="1"/>
          </p:cNvSpPr>
          <p:nvPr>
            <p:ph type="ftr" sz="quarter" idx="11"/>
          </p:nvPr>
        </p:nvSpPr>
        <p:spPr/>
        <p:txBody>
          <a:bodyPr/>
          <a:lstStyle/>
          <a:p>
            <a:r>
              <a:rPr lang="en-US" dirty="0"/>
              <a:t>Integrity - Service - Innovation</a:t>
            </a:r>
          </a:p>
        </p:txBody>
      </p:sp>
      <p:sp>
        <p:nvSpPr>
          <p:cNvPr id="7" name="Slide Number Placeholder 6"/>
          <p:cNvSpPr>
            <a:spLocks noGrp="1"/>
          </p:cNvSpPr>
          <p:nvPr>
            <p:ph type="sldNum" sz="quarter" idx="12"/>
          </p:nvPr>
        </p:nvSpPr>
        <p:spPr/>
        <p:txBody>
          <a:bodyPr/>
          <a:lstStyle/>
          <a:p>
            <a:fld id="{ADB0A4B7-05AF-4F5F-8812-770AA6AFFD2E}" type="slidenum">
              <a:rPr lang="en-US" smtClean="0"/>
              <a:pPr/>
              <a:t>9</a:t>
            </a:fld>
            <a:endParaRPr lang="en-US" dirty="0"/>
          </a:p>
        </p:txBody>
      </p:sp>
      <p:sp>
        <p:nvSpPr>
          <p:cNvPr id="9" name="Content Placeholder 9"/>
          <p:cNvSpPr>
            <a:spLocks noGrp="1"/>
          </p:cNvSpPr>
          <p:nvPr>
            <p:ph sz="half" idx="2"/>
          </p:nvPr>
        </p:nvSpPr>
        <p:spPr>
          <a:xfrm>
            <a:off x="2819400" y="914400"/>
            <a:ext cx="6019800" cy="5562600"/>
          </a:xfrm>
        </p:spPr>
        <p:txBody>
          <a:bodyPr>
            <a:noAutofit/>
          </a:bodyPr>
          <a:lstStyle/>
          <a:p>
            <a:pPr>
              <a:buFont typeface="Wingdings" pitchFamily="2" charset="2"/>
              <a:buChar char="Ø"/>
            </a:pPr>
            <a:r>
              <a:rPr lang="en-US" dirty="0">
                <a:solidFill>
                  <a:schemeClr val="tx2"/>
                </a:solidFill>
              </a:rPr>
              <a:t>Incorrect Contract Number/missing DO</a:t>
            </a:r>
          </a:p>
          <a:p>
            <a:pPr>
              <a:buFont typeface="Wingdings" pitchFamily="2" charset="2"/>
              <a:buChar char="Ø"/>
            </a:pPr>
            <a:r>
              <a:rPr lang="en-US" b="1" dirty="0">
                <a:solidFill>
                  <a:srgbClr val="7030A0"/>
                </a:solidFill>
              </a:rPr>
              <a:t>Incorrect Contract Line Item Number (CLIN)</a:t>
            </a:r>
          </a:p>
          <a:p>
            <a:pPr>
              <a:buFont typeface="Wingdings" pitchFamily="2" charset="2"/>
              <a:buChar char="Ø"/>
            </a:pPr>
            <a:r>
              <a:rPr lang="en-US" b="1" dirty="0">
                <a:solidFill>
                  <a:srgbClr val="7030A0"/>
                </a:solidFill>
              </a:rPr>
              <a:t>Incorrect Paying Office</a:t>
            </a:r>
          </a:p>
          <a:p>
            <a:pPr>
              <a:buFont typeface="Wingdings" pitchFamily="2" charset="2"/>
              <a:buChar char="Ø"/>
            </a:pPr>
            <a:r>
              <a:rPr lang="en-US" dirty="0"/>
              <a:t>Missing/Incorrect Line of Accounting</a:t>
            </a:r>
          </a:p>
          <a:p>
            <a:pPr>
              <a:buFont typeface="Wingdings" pitchFamily="2" charset="2"/>
              <a:buChar char="Ø"/>
            </a:pPr>
            <a:r>
              <a:rPr lang="en-US" b="1" dirty="0">
                <a:solidFill>
                  <a:srgbClr val="7030A0"/>
                </a:solidFill>
              </a:rPr>
              <a:t>Insufficient Funds on CLIN</a:t>
            </a:r>
          </a:p>
          <a:p>
            <a:pPr>
              <a:buFont typeface="Wingdings" pitchFamily="2" charset="2"/>
              <a:buChar char="Ø"/>
            </a:pPr>
            <a:r>
              <a:rPr lang="en-US" b="1" dirty="0">
                <a:solidFill>
                  <a:srgbClr val="7030A0"/>
                </a:solidFill>
              </a:rPr>
              <a:t>Incorrect Quantity or Unit Price</a:t>
            </a:r>
          </a:p>
          <a:p>
            <a:pPr>
              <a:buFont typeface="Wingdings" pitchFamily="2" charset="2"/>
              <a:buChar char="Ø"/>
            </a:pPr>
            <a:r>
              <a:rPr lang="en-US" b="1" dirty="0">
                <a:solidFill>
                  <a:srgbClr val="7030A0"/>
                </a:solidFill>
              </a:rPr>
              <a:t>Incorrect Unit of Measure</a:t>
            </a:r>
          </a:p>
          <a:p>
            <a:pPr>
              <a:buFont typeface="Wingdings" pitchFamily="2" charset="2"/>
              <a:buChar char="Ø"/>
            </a:pPr>
            <a:r>
              <a:rPr lang="en-US" b="1" dirty="0">
                <a:solidFill>
                  <a:srgbClr val="7030A0"/>
                </a:solidFill>
              </a:rPr>
              <a:t>Incorrect Submission Method</a:t>
            </a:r>
          </a:p>
          <a:p>
            <a:pPr>
              <a:buFont typeface="Wingdings" pitchFamily="2" charset="2"/>
              <a:buChar char="Ø"/>
            </a:pPr>
            <a:r>
              <a:rPr lang="en-US" dirty="0"/>
              <a:t>Missing Acceptance or Receiving Report (late)</a:t>
            </a:r>
          </a:p>
          <a:p>
            <a:pPr>
              <a:buFont typeface="Wingdings" pitchFamily="2" charset="2"/>
              <a:buChar char="Ø"/>
            </a:pPr>
            <a:r>
              <a:rPr lang="en-US" dirty="0" err="1"/>
              <a:t>Prevalidation</a:t>
            </a:r>
            <a:r>
              <a:rPr lang="en-US" dirty="0"/>
              <a:t> Issues (late)</a:t>
            </a:r>
          </a:p>
          <a:p>
            <a:pPr>
              <a:buFont typeface="Wingdings" pitchFamily="2" charset="2"/>
              <a:buChar char="Ø"/>
            </a:pPr>
            <a:r>
              <a:rPr lang="en-US" b="1" dirty="0">
                <a:solidFill>
                  <a:srgbClr val="FF0000"/>
                </a:solidFill>
              </a:rPr>
              <a:t>SAM Registration Not Active (late)</a:t>
            </a:r>
          </a:p>
        </p:txBody>
      </p:sp>
      <p:pic>
        <p:nvPicPr>
          <p:cNvPr id="38913" name="Picture 1" descr="C:\Documents and Settings\EDMOND_LANDEFELD\Local Settings\Temporary Internet Files\Content.IE5\HBU949S9\MC900441523[1].wmf"/>
          <p:cNvPicPr>
            <a:picLocks noChangeAspect="1" noChangeArrowheads="1"/>
          </p:cNvPicPr>
          <p:nvPr/>
        </p:nvPicPr>
        <p:blipFill>
          <a:blip r:embed="rId3" cstate="print"/>
          <a:srcRect/>
          <a:stretch>
            <a:fillRect/>
          </a:stretch>
        </p:blipFill>
        <p:spPr bwMode="auto">
          <a:xfrm>
            <a:off x="1" y="1828800"/>
            <a:ext cx="2590799" cy="2667000"/>
          </a:xfrm>
          <a:prstGeom prst="rect">
            <a:avLst/>
          </a:prstGeom>
          <a:noFill/>
        </p:spPr>
      </p:pic>
    </p:spTree>
    <p:extLst>
      <p:ext uri="{BB962C8B-B14F-4D97-AF65-F5344CB8AC3E}">
        <p14:creationId xmlns:p14="http://schemas.microsoft.com/office/powerpoint/2010/main" val="4105570254"/>
      </p:ext>
    </p:extLst>
  </p:cSld>
  <p:clrMapOvr>
    <a:masterClrMapping/>
  </p:clrMapOvr>
</p:sld>
</file>

<file path=ppt/theme/theme1.xml><?xml version="1.0" encoding="utf-8"?>
<a:theme xmlns:a="http://schemas.openxmlformats.org/drawingml/2006/main" name="PSAH_Template_October 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st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8955</TotalTime>
  <Words>1255</Words>
  <Application>Microsoft Office PowerPoint</Application>
  <PresentationFormat>On-screen Show (4:3)</PresentationFormat>
  <Paragraphs>238</Paragraphs>
  <Slides>13</Slides>
  <Notes>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13</vt:i4>
      </vt:variant>
    </vt:vector>
  </HeadingPairs>
  <TitlesOfParts>
    <vt:vector size="24" baseType="lpstr">
      <vt:lpstr>Arial</vt:lpstr>
      <vt:lpstr>Arial Black</vt:lpstr>
      <vt:lpstr>Calibri</vt:lpstr>
      <vt:lpstr>Tahoma</vt:lpstr>
      <vt:lpstr>Times New Roman</vt:lpstr>
      <vt:lpstr>Verdana</vt:lpstr>
      <vt:lpstr>Wingdings</vt:lpstr>
      <vt:lpstr>Wingdings 2</vt:lpstr>
      <vt:lpstr>PSAH_Template_October 2011</vt:lpstr>
      <vt:lpstr>Content Slides</vt:lpstr>
      <vt:lpstr>Last Slide</vt:lpstr>
      <vt:lpstr>Accounts Payable (VP)</vt:lpstr>
      <vt:lpstr>Vendor Pay</vt:lpstr>
      <vt:lpstr>Vendor Pay – What We Do at DFAS-Columbus</vt:lpstr>
      <vt:lpstr>Entitlement Processing and Certification Branch</vt:lpstr>
      <vt:lpstr> Requirements Needed to Make Payment</vt:lpstr>
      <vt:lpstr>Prompt Payment Terms</vt:lpstr>
      <vt:lpstr>Calculation of Interest</vt:lpstr>
      <vt:lpstr>Vendor Pay – Invoice and Receiving Report Requirements</vt:lpstr>
      <vt:lpstr>Why Is An Invoice Late or Rejected?</vt:lpstr>
      <vt:lpstr>Payment Issues</vt:lpstr>
      <vt:lpstr>Vendor Pay – Helpful Hints to Remember</vt:lpstr>
      <vt:lpstr>Online Tools</vt:lpstr>
      <vt:lpstr>PowerPoint Presentation</vt:lpstr>
    </vt:vector>
  </TitlesOfParts>
  <Company>DFAS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(2nd line if necessary)</dc:title>
  <dc:creator>LINDSAY_PERRY</dc:creator>
  <cp:lastModifiedBy>Casper, Debra S (Debbie) CIV DFAS JAI (USA)</cp:lastModifiedBy>
  <cp:revision>401</cp:revision>
  <cp:lastPrinted>2014-10-09T21:38:08Z</cp:lastPrinted>
  <dcterms:created xsi:type="dcterms:W3CDTF">2011-10-17T14:33:43Z</dcterms:created>
  <dcterms:modified xsi:type="dcterms:W3CDTF">2024-09-24T21:15:42Z</dcterms:modified>
</cp:coreProperties>
</file>